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93"/>
  </p:notesMasterIdLst>
  <p:handoutMasterIdLst>
    <p:handoutMasterId r:id="rId94"/>
  </p:handoutMasterIdLst>
  <p:sldIdLst>
    <p:sldId id="256" r:id="rId2"/>
    <p:sldId id="472" r:id="rId3"/>
    <p:sldId id="348" r:id="rId4"/>
    <p:sldId id="349" r:id="rId5"/>
    <p:sldId id="494" r:id="rId6"/>
    <p:sldId id="495" r:id="rId7"/>
    <p:sldId id="501" r:id="rId8"/>
    <p:sldId id="476" r:id="rId9"/>
    <p:sldId id="350" r:id="rId10"/>
    <p:sldId id="351" r:id="rId11"/>
    <p:sldId id="370" r:id="rId12"/>
    <p:sldId id="477" r:id="rId13"/>
    <p:sldId id="478" r:id="rId14"/>
    <p:sldId id="479" r:id="rId15"/>
    <p:sldId id="480" r:id="rId16"/>
    <p:sldId id="430" r:id="rId17"/>
    <p:sldId id="473" r:id="rId18"/>
    <p:sldId id="425" r:id="rId19"/>
    <p:sldId id="427" r:id="rId20"/>
    <p:sldId id="428" r:id="rId21"/>
    <p:sldId id="429" r:id="rId22"/>
    <p:sldId id="353" r:id="rId23"/>
    <p:sldId id="504" r:id="rId24"/>
    <p:sldId id="437" r:id="rId25"/>
    <p:sldId id="474" r:id="rId26"/>
    <p:sldId id="435" r:id="rId27"/>
    <p:sldId id="436" r:id="rId28"/>
    <p:sldId id="434" r:id="rId29"/>
    <p:sldId id="355" r:id="rId30"/>
    <p:sldId id="446" r:id="rId31"/>
    <p:sldId id="356" r:id="rId32"/>
    <p:sldId id="443" r:id="rId33"/>
    <p:sldId id="357" r:id="rId34"/>
    <p:sldId id="420" r:id="rId35"/>
    <p:sldId id="444" r:id="rId36"/>
    <p:sldId id="445" r:id="rId37"/>
    <p:sldId id="447" r:id="rId38"/>
    <p:sldId id="360" r:id="rId39"/>
    <p:sldId id="361" r:id="rId40"/>
    <p:sldId id="362" r:id="rId41"/>
    <p:sldId id="412" r:id="rId42"/>
    <p:sldId id="459" r:id="rId43"/>
    <p:sldId id="363" r:id="rId44"/>
    <p:sldId id="469" r:id="rId45"/>
    <p:sldId id="405" r:id="rId46"/>
    <p:sldId id="448" r:id="rId47"/>
    <p:sldId id="364" r:id="rId48"/>
    <p:sldId id="454" r:id="rId49"/>
    <p:sldId id="365" r:id="rId50"/>
    <p:sldId id="502" r:id="rId51"/>
    <p:sldId id="503" r:id="rId52"/>
    <p:sldId id="455" r:id="rId53"/>
    <p:sldId id="470" r:id="rId54"/>
    <p:sldId id="461" r:id="rId55"/>
    <p:sldId id="462" r:id="rId56"/>
    <p:sldId id="463" r:id="rId57"/>
    <p:sldId id="471" r:id="rId58"/>
    <p:sldId id="465" r:id="rId59"/>
    <p:sldId id="464" r:id="rId60"/>
    <p:sldId id="505" r:id="rId61"/>
    <p:sldId id="467" r:id="rId62"/>
    <p:sldId id="468" r:id="rId63"/>
    <p:sldId id="450" r:id="rId64"/>
    <p:sldId id="369" r:id="rId65"/>
    <p:sldId id="407" r:id="rId66"/>
    <p:sldId id="451" r:id="rId67"/>
    <p:sldId id="374" r:id="rId68"/>
    <p:sldId id="375" r:id="rId69"/>
    <p:sldId id="500" r:id="rId70"/>
    <p:sldId id="498" r:id="rId71"/>
    <p:sldId id="379" r:id="rId72"/>
    <p:sldId id="424" r:id="rId73"/>
    <p:sldId id="456" r:id="rId74"/>
    <p:sldId id="457" r:id="rId75"/>
    <p:sldId id="486" r:id="rId76"/>
    <p:sldId id="458" r:id="rId77"/>
    <p:sldId id="382" r:id="rId78"/>
    <p:sldId id="383" r:id="rId79"/>
    <p:sldId id="507" r:id="rId80"/>
    <p:sldId id="485" r:id="rId81"/>
    <p:sldId id="481" r:id="rId82"/>
    <p:sldId id="482" r:id="rId83"/>
    <p:sldId id="483" r:id="rId84"/>
    <p:sldId id="484" r:id="rId85"/>
    <p:sldId id="390" r:id="rId86"/>
    <p:sldId id="391" r:id="rId87"/>
    <p:sldId id="392" r:id="rId88"/>
    <p:sldId id="393" r:id="rId89"/>
    <p:sldId id="394" r:id="rId90"/>
    <p:sldId id="492" r:id="rId91"/>
    <p:sldId id="506" r:id="rId92"/>
  </p:sldIdLst>
  <p:sldSz cx="9144000" cy="6858000" type="screen4x3"/>
  <p:notesSz cx="9874250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699FF"/>
    <a:srgbClr val="0000FF"/>
    <a:srgbClr val="FFCC00"/>
    <a:srgbClr val="FFFF00"/>
    <a:srgbClr val="FF00FF"/>
    <a:srgbClr val="00FFFF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87873" autoAdjust="0"/>
  </p:normalViewPr>
  <p:slideViewPr>
    <p:cSldViewPr>
      <p:cViewPr varScale="1">
        <p:scale>
          <a:sx n="60" d="100"/>
          <a:sy n="60" d="100"/>
        </p:scale>
        <p:origin x="1244" y="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D1F43-93B1-4BBD-A343-86A43FEB693A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08C6D-B24D-4CC0-BB7E-5236BDC868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204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3123" y="0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36913" y="509588"/>
            <a:ext cx="34004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7425" y="3228896"/>
            <a:ext cx="7899400" cy="305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Klepnutím lze upravit styly předlohy textu.</a:t>
            </a:r>
          </a:p>
          <a:p>
            <a:pPr lvl="1"/>
            <a:r>
              <a:rPr lang="en-US" noProof="0"/>
              <a:t>Druhá úroveň</a:t>
            </a:r>
          </a:p>
          <a:p>
            <a:pPr lvl="2"/>
            <a:r>
              <a:rPr lang="en-US" noProof="0"/>
              <a:t>Třetí úroveň</a:t>
            </a:r>
          </a:p>
          <a:p>
            <a:pPr lvl="3"/>
            <a:r>
              <a:rPr lang="en-US" noProof="0"/>
              <a:t>Čtvrtá úroveň</a:t>
            </a:r>
          </a:p>
          <a:p>
            <a:pPr lvl="4"/>
            <a:r>
              <a:rPr lang="en-US" noProof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612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3123" y="6456612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585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sheye_lens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4350"/>
            <a:ext cx="3387725" cy="2540000"/>
          </a:xfrm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View straight up from underwater. The above-water hemisphere is visible, compressed (as by a circular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  <a:hlinkClick r:id="rId3" tooltip="Fisheye lens"/>
              </a:rPr>
              <a:t>fisheye lens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 into a circle (Snell's window) bounded by the critical angle. Everything outside the critical-angle circle is reflected from below the water.</a:t>
            </a:r>
          </a:p>
          <a:p>
            <a:pPr marL="228600" indent="-228600">
              <a:buAutoNum type="alphaL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715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715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79512" y="6243638"/>
            <a:ext cx="5840288" cy="457200"/>
          </a:xfrm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altLang="en-US"/>
              <a:t>Advanced 3D Graphics (NPGR010) - J. Vorba 2020, created by J. Křivánek 2015</a:t>
            </a: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87824" y="6251939"/>
            <a:ext cx="3320008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15816" y="6248400"/>
            <a:ext cx="3312368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771800" y="6248400"/>
            <a:ext cx="3384376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Klepnutím lze upravit styly předlohy textu.</a:t>
            </a:r>
          </a:p>
          <a:p>
            <a:pPr lvl="1"/>
            <a:r>
              <a:rPr lang="en-US" altLang="en-US"/>
              <a:t>Druhá úroveň</a:t>
            </a:r>
          </a:p>
          <a:p>
            <a:pPr lvl="2"/>
            <a:r>
              <a:rPr lang="en-US" altLang="en-US"/>
              <a:t>Třetí úroveň</a:t>
            </a:r>
          </a:p>
          <a:p>
            <a:pPr lvl="3"/>
            <a:r>
              <a:rPr lang="en-US" altLang="en-US"/>
              <a:t>Čtvrtá úroveň</a:t>
            </a:r>
          </a:p>
          <a:p>
            <a:pPr lvl="4"/>
            <a:r>
              <a:rPr lang="en-US" altLang="en-US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mailto:jirka@cgg.mff.cuni.cz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w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6.png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2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4.png"/><Relationship Id="rId4" Type="http://schemas.openxmlformats.org/officeDocument/2006/relationships/image" Target="../media/image4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8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9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54.png"/><Relationship Id="rId4" Type="http://schemas.openxmlformats.org/officeDocument/2006/relationships/image" Target="../media/image56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61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66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71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73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77.wmf"/><Relationship Id="rId4" Type="http://schemas.openxmlformats.org/officeDocument/2006/relationships/oleObject" Target="../embeddings/oleObject25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79.wmf"/><Relationship Id="rId9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Fisheye_lens" TargetMode="External"/><Relationship Id="rId5" Type="http://schemas.openxmlformats.org/officeDocument/2006/relationships/hyperlink" Target="https://en.wikipedia.org/wiki/Snell's_window" TargetMode="External"/><Relationship Id="rId4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nell's_window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87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88.w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2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seblagarde.wordpress.com/2013/04/29/memo-on-fresnel-equations/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4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06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105.w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hyperlink" Target="https://dl.acm.org/citation.cfm?doid=357290.357293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108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hyperlink" Target="http://cg.cs.uni-bonn.de/en/publications/paper-details/schwartz-2014-setups/" TargetMode="Externa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hyperlink" Target="http://btf.utia.cas.cz/" TargetMode="External"/><Relationship Id="rId4" Type="http://schemas.openxmlformats.org/officeDocument/2006/relationships/image" Target="../media/image11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btf.utia.cas.cz/" TargetMode="External"/><Relationship Id="rId2" Type="http://schemas.openxmlformats.org/officeDocument/2006/relationships/hyperlink" Target="http://rgl.epfl.ch/pages/lab/pgI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cgi.fel.cvut.cz/publications/2017/havran-sensors-lightdru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7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l.com/publications/docs/TR2005-151.pdf" TargetMode="External"/><Relationship Id="rId2" Type="http://schemas.openxmlformats.org/officeDocument/2006/relationships/hyperlink" Target="https://www.merl.com/brdf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r-book.org/3ed-2018/Reflection_Models.html" TargetMode="External"/><Relationship Id="rId2" Type="http://schemas.openxmlformats.org/officeDocument/2006/relationships/hyperlink" Target="https://academy.substance3d.com/courses/the-pbr-guide-part-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br-book.org/3ed-2018/Materials.html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selfshadow.com/publications/s2020-shading-course/" TargetMode="External"/><Relationship Id="rId2" Type="http://schemas.openxmlformats.org/officeDocument/2006/relationships/hyperlink" Target="https://blog.selfshadow.com/publications/s2012-shading-cours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chuttejoe.github.io/post/disneybsdf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3200" b="1" dirty="0"/>
              <a:t>Advanced 3D computer graphics for movies and games (NPGR010) 			</a:t>
            </a:r>
            <a:br>
              <a:rPr lang="en-US" sz="3200" b="1" dirty="0"/>
            </a:br>
            <a:r>
              <a:rPr lang="en-US" sz="3200" b="1" dirty="0"/>
              <a:t>		</a:t>
            </a:r>
            <a:r>
              <a:rPr lang="cs-CZ" sz="3200" b="1" dirty="0"/>
              <a:t>– </a:t>
            </a:r>
            <a:r>
              <a:rPr lang="en-US" sz="3200" b="1" dirty="0"/>
              <a:t>Light reflection, BRDF</a:t>
            </a:r>
            <a:endParaRPr lang="cs-CZ" sz="3200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747" y="5805264"/>
            <a:ext cx="9064757" cy="980728"/>
            <a:chOff x="0" y="5181600"/>
            <a:chExt cx="15494768" cy="167640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5181600"/>
              <a:ext cx="1450975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748464" y="5201096"/>
              <a:ext cx="2209800" cy="16569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052720" y="5213350"/>
              <a:ext cx="2133600" cy="164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284968" y="5202238"/>
              <a:ext cx="2209800" cy="165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67744" y="5194766"/>
              <a:ext cx="2212502" cy="1663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72000" y="5196309"/>
              <a:ext cx="2517995" cy="16616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5191680"/>
              <a:ext cx="2221760" cy="1666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en-US" sz="2000" dirty="0"/>
              <a:t>Ji</a:t>
            </a:r>
            <a:r>
              <a:rPr lang="cs-CZ" sz="2000" dirty="0"/>
              <a:t>ří Vorba, MFF UK/</a:t>
            </a:r>
            <a:r>
              <a:rPr lang="cs-CZ" sz="2000" dirty="0" err="1"/>
              <a:t>Weta</a:t>
            </a:r>
            <a:r>
              <a:rPr lang="cs-CZ" sz="2000" dirty="0"/>
              <a:t> Digital</a:t>
            </a:r>
          </a:p>
          <a:p>
            <a:pPr eaLnBrk="1" hangingPunct="1"/>
            <a:r>
              <a:rPr lang="cs-CZ" sz="2000" dirty="0">
                <a:hlinkClick r:id="rId10"/>
              </a:rPr>
              <a:t>jirka@cgg.mff.cuni.cz</a:t>
            </a:r>
            <a:br>
              <a:rPr lang="cs-CZ" sz="2000" dirty="0"/>
            </a:br>
            <a:endParaRPr lang="cs-CZ" sz="2000" dirty="0"/>
          </a:p>
          <a:p>
            <a:pPr eaLnBrk="1" hangingPunct="1"/>
            <a:r>
              <a:rPr lang="cs-CZ" sz="1600" dirty="0" err="1"/>
              <a:t>Slides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prof. Jaroslav Křivánek, minor </a:t>
            </a:r>
            <a:r>
              <a:rPr lang="cs-CZ" sz="1600" dirty="0" err="1"/>
              <a:t>edits</a:t>
            </a:r>
            <a:r>
              <a:rPr lang="cs-CZ" sz="1600" dirty="0"/>
              <a:t> by Jiří Vorba</a:t>
            </a:r>
            <a:endParaRPr lang="en-US" sz="1600" dirty="0"/>
          </a:p>
          <a:p>
            <a:pPr eaLnBrk="1" hangingPunct="1"/>
            <a:endParaRPr lang="cs-CZ" sz="16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BRDF</a:t>
            </a:r>
          </a:p>
        </p:txBody>
      </p:sp>
      <p:pic>
        <p:nvPicPr>
          <p:cNvPr id="2314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9913" y="2426948"/>
            <a:ext cx="3956303" cy="381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1429" name="Text Box 5"/>
          <p:cNvSpPr txBox="1">
            <a:spLocks noChangeArrowheads="1"/>
          </p:cNvSpPr>
          <p:nvPr/>
        </p:nvSpPr>
        <p:spPr bwMode="auto">
          <a:xfrm rot="16200000">
            <a:off x="5531519" y="3308399"/>
            <a:ext cx="6591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 dirty="0">
                <a:latin typeface="+mn-lt"/>
              </a:rPr>
              <a:t>Westin </a:t>
            </a:r>
            <a:r>
              <a:rPr lang="en-US" sz="1200" dirty="0" err="1">
                <a:latin typeface="+mn-lt"/>
              </a:rPr>
              <a:t>e</a:t>
            </a:r>
            <a:r>
              <a:rPr lang="cs-CZ" sz="1200" dirty="0">
                <a:latin typeface="+mn-lt"/>
              </a:rPr>
              <a:t>t al. </a:t>
            </a:r>
            <a:r>
              <a:rPr lang="cs-CZ" sz="1200" dirty="0" err="1">
                <a:latin typeface="+mn-lt"/>
              </a:rPr>
              <a:t>Predicting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Reflectance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Functions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from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Complex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Surfaces</a:t>
            </a:r>
            <a:r>
              <a:rPr lang="cs-CZ" sz="1200" dirty="0">
                <a:latin typeface="+mn-lt"/>
              </a:rPr>
              <a:t>, SIGGRAPH 1992.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075240" cy="4646612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cs-CZ" dirty="0"/>
              <a:t>BRDF </a:t>
            </a:r>
            <a:r>
              <a:rPr lang="en-US" dirty="0"/>
              <a:t>is a </a:t>
            </a:r>
            <a:r>
              <a:rPr lang="en-US" b="1" dirty="0"/>
              <a:t>model of the bulk behavior of light</a:t>
            </a:r>
            <a:r>
              <a:rPr lang="en-US" dirty="0"/>
              <a:t> on the microstructure when viewed from distance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Surface roughness and blurred reflections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rougher the blurrier</a:t>
            </a:r>
            <a:endParaRPr lang="cs-CZ" dirty="0"/>
          </a:p>
        </p:txBody>
      </p:sp>
      <p:pic>
        <p:nvPicPr>
          <p:cNvPr id="210948" name="Picture 4" descr="sigma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2667000"/>
            <a:ext cx="1692275" cy="1692275"/>
          </a:xfrm>
          <a:prstGeom prst="rect">
            <a:avLst/>
          </a:prstGeom>
          <a:noFill/>
        </p:spPr>
      </p:pic>
      <p:pic>
        <p:nvPicPr>
          <p:cNvPr id="210949" name="Picture 5" descr="sigma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1825" y="2667000"/>
            <a:ext cx="1690688" cy="1692275"/>
          </a:xfrm>
          <a:prstGeom prst="rect">
            <a:avLst/>
          </a:prstGeom>
          <a:noFill/>
        </p:spPr>
      </p:pic>
      <p:pic>
        <p:nvPicPr>
          <p:cNvPr id="210950" name="Picture 6" descr="sigma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667000"/>
            <a:ext cx="1692275" cy="1692275"/>
          </a:xfrm>
          <a:prstGeom prst="rect">
            <a:avLst/>
          </a:prstGeom>
          <a:noFill/>
        </p:spPr>
      </p:pic>
      <p:pic>
        <p:nvPicPr>
          <p:cNvPr id="210951" name="Picture 7" descr="sigma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675" y="2667000"/>
            <a:ext cx="1690688" cy="1692275"/>
          </a:xfrm>
          <a:prstGeom prst="rect">
            <a:avLst/>
          </a:prstGeom>
          <a:noFill/>
        </p:spPr>
      </p:pic>
      <p:pic>
        <p:nvPicPr>
          <p:cNvPr id="210952" name="Picture 8" descr="sigma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4363" y="2667000"/>
            <a:ext cx="1692275" cy="1692275"/>
          </a:xfrm>
          <a:prstGeom prst="rect">
            <a:avLst/>
          </a:prstGeom>
          <a:noFill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04800" y="4572004"/>
            <a:ext cx="8223250" cy="369888"/>
            <a:chOff x="1155" y="2095"/>
            <a:chExt cx="1616" cy="233"/>
          </a:xfrm>
        </p:grpSpPr>
        <p:sp>
          <p:nvSpPr>
            <p:cNvPr id="210954" name="Line 10"/>
            <p:cNvSpPr>
              <a:spLocks noChangeShapeType="1"/>
            </p:cNvSpPr>
            <p:nvPr/>
          </p:nvSpPr>
          <p:spPr bwMode="auto">
            <a:xfrm>
              <a:off x="1155" y="2126"/>
              <a:ext cx="16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10955" name="Text Box 11"/>
            <p:cNvSpPr txBox="1">
              <a:spLocks noChangeArrowheads="1"/>
            </p:cNvSpPr>
            <p:nvPr/>
          </p:nvSpPr>
          <p:spPr bwMode="auto">
            <a:xfrm>
              <a:off x="1677" y="2095"/>
              <a:ext cx="60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>
                  <a:latin typeface="Times New Roman" pitchFamily="18" charset="0"/>
                </a:rPr>
                <a:t>Microscopic surface roughness</a:t>
              </a:r>
            </a:p>
          </p:txBody>
        </p:sp>
      </p:grpSp>
      <p:sp>
        <p:nvSpPr>
          <p:cNvPr id="13" name="Zástupný symbol pro zápatí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54738103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981" y="1797597"/>
            <a:ext cx="494347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BRDF lobe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(for four different viewing directions)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Souce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: Ngan et al. Experimental analysis of BRDF models, http://people.csail.mit.edu/addy/research/brdf/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158466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673" y="1797597"/>
            <a:ext cx="492442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BRDF lobe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(for four different viewing directions)</a:t>
            </a:r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00" y="2426400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Souce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: Ngan et al. Experimental analysis of BRDF models, http://people.csail.mit.edu/addy/research/brdf/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9252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118" y="1769022"/>
            <a:ext cx="5029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BRDF lobe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(for four different viewing directions)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Souce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: Ngan et al. Experimental analysis of BRDF models, http://people.csail.mit.edu/addy/research/brdf/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286543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96" y="1788072"/>
            <a:ext cx="492442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BRDF lobe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(for four different viewing directions)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Souce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: Ngan et al. Experimental analysis of BRDF models, http://people.csail.mit.edu/addy/research/brdf/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346501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properties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Helmholz</a:t>
            </a:r>
            <a:r>
              <a:rPr lang="cs-CZ" b="1" dirty="0"/>
              <a:t> reciprocit</a:t>
            </a:r>
            <a:r>
              <a:rPr lang="en-US" b="1" dirty="0"/>
              <a:t>y</a:t>
            </a:r>
            <a:r>
              <a:rPr lang="cs-CZ" dirty="0"/>
              <a:t> (</a:t>
            </a:r>
            <a:r>
              <a:rPr lang="en-US" dirty="0"/>
              <a:t>always holds in nature, a physically-plausible BRDF model must follow it</a:t>
            </a:r>
            <a:r>
              <a:rPr lang="cs-CZ" dirty="0"/>
              <a:t>)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628" y="3501009"/>
            <a:ext cx="6696744" cy="263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2483768" y="2564904"/>
            <a:ext cx="4176464" cy="792088"/>
            <a:chOff x="2483768" y="5332740"/>
            <a:chExt cx="4176464" cy="792088"/>
          </a:xfrm>
        </p:grpSpPr>
        <p:graphicFrame>
          <p:nvGraphicFramePr>
            <p:cNvPr id="8" name="Object 4"/>
            <p:cNvGraphicFramePr>
              <a:graphicFrameLocks noChangeAspect="1"/>
            </p:cNvGraphicFramePr>
            <p:nvPr/>
          </p:nvGraphicFramePr>
          <p:xfrm>
            <a:off x="2564929" y="5465763"/>
            <a:ext cx="3951287" cy="525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790" name="Rovnice" r:id="rId4" imgW="1714320" imgH="228600" progId="Equation.3">
                    <p:embed/>
                  </p:oleObj>
                </mc:Choice>
                <mc:Fallback>
                  <p:oleObj name="Rovnice" r:id="rId4" imgW="1714320" imgH="2286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64929" y="5465763"/>
                          <a:ext cx="3951287" cy="5254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2483768" y="5332740"/>
              <a:ext cx="4176464" cy="7920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properties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30725"/>
          </a:xfrm>
        </p:spPr>
        <p:txBody>
          <a:bodyPr/>
          <a:lstStyle/>
          <a:p>
            <a:r>
              <a:rPr lang="en-US" b="1" dirty="0"/>
              <a:t>Energy conservation</a:t>
            </a:r>
          </a:p>
          <a:p>
            <a:pPr lvl="1"/>
            <a:r>
              <a:rPr lang="en-US" dirty="0"/>
              <a:t>A patch of surface cannot reflect more light energy than it receives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  <a:endParaRPr lang="en-US" altLang="en-US" dirty="0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1387" t="22313" r="6373" b="52152"/>
          <a:stretch/>
        </p:blipFill>
        <p:spPr bwMode="auto">
          <a:xfrm>
            <a:off x="3275856" y="3759997"/>
            <a:ext cx="2566491" cy="154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155226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</a:t>
            </a:r>
            <a:r>
              <a:rPr lang="cs-CZ" dirty="0"/>
              <a:t>(</a:t>
            </a:r>
            <a:r>
              <a:rPr lang="en-US" dirty="0" err="1"/>
              <a:t>a</a:t>
            </a:r>
            <a:r>
              <a:rPr lang="cs-CZ" dirty="0"/>
              <a:t>n)</a:t>
            </a:r>
            <a:r>
              <a:rPr lang="en-US" dirty="0"/>
              <a:t>isotropy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30725"/>
          </a:xfrm>
        </p:spPr>
        <p:txBody>
          <a:bodyPr/>
          <a:lstStyle/>
          <a:p>
            <a:r>
              <a:rPr lang="en-US" b="1" dirty="0"/>
              <a:t>Isotropic </a:t>
            </a:r>
            <a:r>
              <a:rPr lang="cs-CZ" b="1" dirty="0"/>
              <a:t>BRDF</a:t>
            </a:r>
            <a:r>
              <a:rPr lang="cs-CZ" dirty="0"/>
              <a:t> = </a:t>
            </a:r>
            <a:r>
              <a:rPr lang="en-US" dirty="0"/>
              <a:t>invariant to a rotation around surface normal</a:t>
            </a:r>
            <a:endParaRPr lang="cs-CZ" dirty="0">
              <a:latin typeface="Times New Roman CE" charset="-18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701255"/>
            <a:ext cx="6732240" cy="268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8419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2614668"/>
              </p:ext>
            </p:extLst>
          </p:nvPr>
        </p:nvGraphicFramePr>
        <p:xfrm>
          <a:off x="1259632" y="2594099"/>
          <a:ext cx="6256338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814" name="Rovnice" r:id="rId4" imgW="2501640" imgH="457200" progId="Equation.3">
                  <p:embed/>
                </p:oleObj>
              </mc:Choice>
              <mc:Fallback>
                <p:oleObj name="Rovnice" r:id="rId4" imgW="2501640" imgH="457200" progId="Equation.3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2594099"/>
                        <a:ext cx="6256338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Surfaces with anisotropic </a:t>
            </a:r>
            <a:r>
              <a:rPr lang="cs-CZ" dirty="0"/>
              <a:t>BRDF</a:t>
            </a:r>
            <a:endParaRPr lang="en-US" dirty="0"/>
          </a:p>
        </p:txBody>
      </p:sp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437112"/>
            <a:ext cx="164623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125538"/>
            <a:ext cx="424815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125538"/>
            <a:ext cx="3367088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8" name="Picture 10" descr="09F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538" y="4437112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6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1275" y="4186238"/>
            <a:ext cx="3843338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– Basic radiometric quantities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23528" y="1837930"/>
            <a:ext cx="8629018" cy="2887214"/>
            <a:chOff x="395536" y="1772816"/>
            <a:chExt cx="8629018" cy="2887214"/>
          </a:xfrm>
        </p:grpSpPr>
        <p:pic>
          <p:nvPicPr>
            <p:cNvPr id="2836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772816"/>
              <a:ext cx="8629018" cy="288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8460432" y="3068960"/>
              <a:ext cx="564122" cy="1591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TextovéPole 4"/>
          <p:cNvSpPr txBox="1"/>
          <p:nvPr/>
        </p:nvSpPr>
        <p:spPr>
          <a:xfrm>
            <a:off x="6150206" y="5805264"/>
            <a:ext cx="2520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Image: </a:t>
            </a:r>
            <a:r>
              <a:rPr lang="en-US" sz="1600" dirty="0" err="1">
                <a:latin typeface="+mn-lt"/>
              </a:rPr>
              <a:t>Wojciech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Jarosz</a:t>
            </a:r>
            <a:endParaRPr lang="cs-CZ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6095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</a:t>
            </a:r>
            <a:r>
              <a:rPr lang="cs-CZ" dirty="0"/>
              <a:t>BRDF</a:t>
            </a:r>
            <a:endParaRPr lang="en-US" dirty="0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microscopic roughness in different directions</a:t>
            </a:r>
            <a:r>
              <a:rPr lang="cs-CZ" dirty="0"/>
              <a:t> (</a:t>
            </a:r>
            <a:r>
              <a:rPr lang="en-US" dirty="0"/>
              <a:t>brushed metals</a:t>
            </a:r>
            <a:r>
              <a:rPr lang="cs-CZ" dirty="0"/>
              <a:t>, </a:t>
            </a:r>
            <a:r>
              <a:rPr lang="en-US" dirty="0"/>
              <a:t>fabrics</a:t>
            </a:r>
            <a:r>
              <a:rPr lang="cs-CZ" dirty="0"/>
              <a:t>, …) </a:t>
            </a:r>
          </a:p>
          <a:p>
            <a:endParaRPr lang="en-US" dirty="0"/>
          </a:p>
        </p:txBody>
      </p:sp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645494"/>
            <a:ext cx="5616575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Isotropic vs. anisotropic </a:t>
            </a:r>
            <a:r>
              <a:rPr lang="cs-CZ" dirty="0"/>
              <a:t>BRDF</a:t>
            </a:r>
            <a:endParaRPr lang="en-US" dirty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507288" cy="4897437"/>
          </a:xfrm>
        </p:spPr>
        <p:txBody>
          <a:bodyPr/>
          <a:lstStyle/>
          <a:p>
            <a:r>
              <a:rPr lang="en-US" b="1" dirty="0"/>
              <a:t>Isotropic </a:t>
            </a:r>
            <a:r>
              <a:rPr lang="cs-CZ" dirty="0"/>
              <a:t>BRDF</a:t>
            </a:r>
            <a:r>
              <a:rPr lang="en-US" dirty="0"/>
              <a:t>s have only </a:t>
            </a:r>
            <a:r>
              <a:rPr lang="cs-CZ" dirty="0"/>
              <a:t>3 </a:t>
            </a:r>
            <a:r>
              <a:rPr lang="en-US" dirty="0"/>
              <a:t>degrees of freedom</a:t>
            </a:r>
            <a:endParaRPr lang="cs-CZ" b="1" dirty="0"/>
          </a:p>
          <a:p>
            <a:pPr lvl="1"/>
            <a:r>
              <a:rPr lang="en-US" dirty="0"/>
              <a:t>Instead of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a</a:t>
            </a:r>
            <a:r>
              <a:rPr lang="en-US" dirty="0" err="1"/>
              <a:t>nd</a:t>
            </a:r>
            <a:r>
              <a:rPr lang="cs-CZ" dirty="0"/>
              <a:t>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r>
              <a:rPr lang="cs-CZ" dirty="0"/>
              <a:t> </a:t>
            </a:r>
            <a:r>
              <a:rPr lang="en-US" dirty="0"/>
              <a:t>it is enough to consider only </a:t>
            </a:r>
            <a:r>
              <a:rPr lang="cs-CZ" dirty="0" err="1">
                <a:latin typeface="Symbol" pitchFamily="18" charset="2"/>
              </a:rPr>
              <a:t>Df</a:t>
            </a:r>
            <a:r>
              <a:rPr lang="cs-CZ" dirty="0">
                <a:latin typeface="Symbol" pitchFamily="18" charset="2"/>
              </a:rPr>
              <a:t> =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–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endParaRPr lang="cs-CZ" baseline="-25000" dirty="0"/>
          </a:p>
          <a:p>
            <a:pPr lvl="1"/>
            <a:r>
              <a:rPr lang="en-US" dirty="0"/>
              <a:t>But this is not enough to describe an anisotropic BRDF</a:t>
            </a:r>
            <a:endParaRPr lang="cs-CZ" dirty="0"/>
          </a:p>
          <a:p>
            <a:endParaRPr lang="cs-CZ" dirty="0"/>
          </a:p>
          <a:p>
            <a:r>
              <a:rPr lang="en-US" dirty="0"/>
              <a:t>Description of an </a:t>
            </a:r>
            <a:r>
              <a:rPr lang="en-US" b="1" dirty="0"/>
              <a:t>anisotropic </a:t>
            </a:r>
            <a:r>
              <a:rPr lang="en-US" dirty="0"/>
              <a:t>BRDF</a:t>
            </a:r>
            <a:endParaRPr lang="cs-CZ" dirty="0"/>
          </a:p>
          <a:p>
            <a:pPr lvl="1"/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</a:t>
            </a:r>
            <a:r>
              <a:rPr lang="en-US" dirty="0"/>
              <a:t>and</a:t>
            </a:r>
            <a:r>
              <a:rPr lang="cs-CZ" dirty="0"/>
              <a:t>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r>
              <a:rPr lang="cs-CZ" baseline="-25000" dirty="0"/>
              <a:t> </a:t>
            </a:r>
            <a:r>
              <a:rPr lang="en-US" dirty="0"/>
              <a:t>are expressed in a </a:t>
            </a:r>
            <a:r>
              <a:rPr lang="en-US" b="1" dirty="0"/>
              <a:t>local coordinate frame</a:t>
            </a:r>
            <a:r>
              <a:rPr lang="cs-CZ" dirty="0"/>
              <a:t> </a:t>
            </a:r>
            <a:br>
              <a:rPr lang="en-US" dirty="0"/>
            </a:br>
            <a:r>
              <a:rPr lang="cs-CZ" dirty="0"/>
              <a:t>(</a:t>
            </a:r>
            <a:r>
              <a:rPr lang="cs-CZ" i="1" dirty="0"/>
              <a:t>U</a:t>
            </a:r>
            <a:r>
              <a:rPr lang="cs-CZ" dirty="0"/>
              <a:t>, </a:t>
            </a:r>
            <a:r>
              <a:rPr lang="cs-CZ" i="1" dirty="0"/>
              <a:t>V</a:t>
            </a:r>
            <a:r>
              <a:rPr lang="cs-CZ" dirty="0"/>
              <a:t>, </a:t>
            </a:r>
            <a:r>
              <a:rPr lang="cs-CZ" i="1" dirty="0"/>
              <a:t>N</a:t>
            </a:r>
            <a:r>
              <a:rPr lang="cs-CZ" dirty="0"/>
              <a:t>)</a:t>
            </a:r>
          </a:p>
          <a:p>
            <a:pPr lvl="2"/>
            <a:r>
              <a:rPr lang="cs-CZ" i="1" dirty="0"/>
              <a:t>U</a:t>
            </a:r>
            <a:r>
              <a:rPr lang="cs-CZ" dirty="0"/>
              <a:t> … </a:t>
            </a:r>
            <a:r>
              <a:rPr lang="en-US" dirty="0"/>
              <a:t>tangent</a:t>
            </a:r>
            <a:r>
              <a:rPr lang="cs-CZ" dirty="0"/>
              <a:t> – </a:t>
            </a:r>
            <a:r>
              <a:rPr lang="en-US" dirty="0"/>
              <a:t>e.g. the direction of brushing</a:t>
            </a:r>
            <a:endParaRPr lang="cs-CZ" dirty="0"/>
          </a:p>
          <a:p>
            <a:pPr lvl="2"/>
            <a:r>
              <a:rPr lang="cs-CZ" i="1" dirty="0"/>
              <a:t>V</a:t>
            </a:r>
            <a:r>
              <a:rPr lang="cs-CZ" dirty="0"/>
              <a:t> … </a:t>
            </a:r>
            <a:r>
              <a:rPr lang="en-US" dirty="0"/>
              <a:t>binormal</a:t>
            </a:r>
            <a:endParaRPr lang="cs-CZ" dirty="0"/>
          </a:p>
          <a:p>
            <a:pPr lvl="2"/>
            <a:r>
              <a:rPr lang="cs-CZ" i="1" dirty="0"/>
              <a:t>N</a:t>
            </a:r>
            <a:r>
              <a:rPr lang="cs-CZ" dirty="0"/>
              <a:t> … </a:t>
            </a:r>
            <a:r>
              <a:rPr lang="en-US" dirty="0"/>
              <a:t>surface normal</a:t>
            </a:r>
            <a:r>
              <a:rPr lang="cs-CZ" dirty="0"/>
              <a:t> … </a:t>
            </a:r>
            <a:r>
              <a:rPr lang="en-US" dirty="0"/>
              <a:t>the </a:t>
            </a:r>
            <a:r>
              <a:rPr lang="cs-CZ" i="1" dirty="0"/>
              <a:t>Z</a:t>
            </a:r>
            <a:r>
              <a:rPr lang="cs-CZ" dirty="0"/>
              <a:t> </a:t>
            </a:r>
            <a:r>
              <a:rPr lang="en-US" dirty="0"/>
              <a:t>axis of the local coordinate frame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equation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6792"/>
            <a:ext cx="8291264" cy="4574133"/>
          </a:xfrm>
        </p:spPr>
        <p:txBody>
          <a:bodyPr/>
          <a:lstStyle/>
          <a:p>
            <a:r>
              <a:rPr lang="en-US" dirty="0"/>
              <a:t>A.k.a. reflectance</a:t>
            </a:r>
            <a:r>
              <a:rPr lang="cs-CZ" dirty="0"/>
              <a:t> </a:t>
            </a:r>
            <a:r>
              <a:rPr lang="en-US" dirty="0"/>
              <a:t>equation, illumination integral, </a:t>
            </a:r>
            <a:r>
              <a:rPr lang="cs-CZ" dirty="0"/>
              <a:t>OVTIGRE </a:t>
            </a:r>
            <a:r>
              <a:rPr lang="cs-CZ" sz="2200" dirty="0"/>
              <a:t>(“</a:t>
            </a:r>
            <a:r>
              <a:rPr lang="en-US" sz="2200" dirty="0"/>
              <a:t>outgoing, vacuum, time-invariant, gray radiance equation</a:t>
            </a:r>
            <a:r>
              <a:rPr lang="cs-CZ" sz="2200" dirty="0"/>
              <a:t>”)</a:t>
            </a:r>
          </a:p>
          <a:p>
            <a:endParaRPr lang="cs-CZ" dirty="0"/>
          </a:p>
          <a:p>
            <a:r>
              <a:rPr lang="en-US" dirty="0"/>
              <a:t>“How much </a:t>
            </a:r>
            <a:r>
              <a:rPr lang="en-US" b="1" dirty="0"/>
              <a:t>total </a:t>
            </a:r>
            <a:r>
              <a:rPr lang="en-US" dirty="0"/>
              <a:t>light gets reflected in the direction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>?“</a:t>
            </a:r>
            <a:br>
              <a:rPr lang="cs-CZ" dirty="0"/>
            </a:br>
            <a:endParaRPr lang="cs-CZ" dirty="0"/>
          </a:p>
          <a:p>
            <a:r>
              <a:rPr lang="en-US" dirty="0"/>
              <a:t>From the definition of the </a:t>
            </a:r>
            <a:r>
              <a:rPr lang="cs-CZ" dirty="0"/>
              <a:t>BRDF</a:t>
            </a:r>
            <a:r>
              <a:rPr lang="en-US" dirty="0"/>
              <a:t>, we have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31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051809"/>
              </p:ext>
            </p:extLst>
          </p:nvPr>
        </p:nvGraphicFramePr>
        <p:xfrm>
          <a:off x="1691680" y="4653136"/>
          <a:ext cx="58261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701" name="Rovnice" r:id="rId3" imgW="2527200" imgH="228600" progId="Equation.3">
                  <p:embed/>
                </p:oleObj>
              </mc:Choice>
              <mc:Fallback>
                <p:oleObj name="Rovnice" r:id="rId3" imgW="25272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4653136"/>
                        <a:ext cx="5826125" cy="52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equation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2816"/>
            <a:ext cx="8507288" cy="4358109"/>
          </a:xfrm>
        </p:spPr>
        <p:txBody>
          <a:bodyPr/>
          <a:lstStyle/>
          <a:p>
            <a:r>
              <a:rPr lang="en-US" dirty="0"/>
              <a:t>Total reflected radiance: integrate contributions of incident radiance, weighted by the BRDF, over the hemisphere 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5" name="Picture 8" descr="world_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5608" y="0"/>
            <a:ext cx="3528392" cy="176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14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08629"/>
              </p:ext>
            </p:extLst>
          </p:nvPr>
        </p:nvGraphicFramePr>
        <p:xfrm>
          <a:off x="1585913" y="2741613"/>
          <a:ext cx="6129337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27" name="Rovnice" r:id="rId4" imgW="2666880" imgH="393480" progId="Equation.3">
                  <p:embed/>
                </p:oleObj>
              </mc:Choice>
              <mc:Fallback>
                <p:oleObj name="Rovnice" r:id="rId4" imgW="2666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5913" y="2741613"/>
                        <a:ext cx="6129337" cy="90328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Straight Arrow Connector 94"/>
          <p:cNvCxnSpPr/>
          <p:nvPr/>
        </p:nvCxnSpPr>
        <p:spPr>
          <a:xfrm flipV="1">
            <a:off x="1979712" y="3462333"/>
            <a:ext cx="792088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95"/>
          <p:cNvSpPr txBox="1"/>
          <p:nvPr/>
        </p:nvSpPr>
        <p:spPr>
          <a:xfrm>
            <a:off x="-108520" y="3790201"/>
            <a:ext cx="33843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latin typeface="+mn-lt"/>
              </a:rPr>
              <a:t>upper hemisphere over x</a:t>
            </a:r>
            <a:endParaRPr lang="cs-CZ" sz="2200" dirty="0">
              <a:latin typeface="+mn-lt"/>
            </a:endParaRPr>
          </a:p>
        </p:txBody>
      </p:sp>
      <p:sp>
        <p:nvSpPr>
          <p:cNvPr id="44" name="Zástupný symbol pro zápatí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  <a:endParaRPr lang="en-US" altLang="en-US" dirty="0"/>
          </a:p>
        </p:txBody>
      </p:sp>
      <p:pic>
        <p:nvPicPr>
          <p:cNvPr id="30" name="Picture 2" descr="https://i.gyazo.com/9649b4f51448318fc66f7a026e6c01a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" t="13290" r="72432" b="37659"/>
          <a:stretch/>
        </p:blipFill>
        <p:spPr bwMode="auto">
          <a:xfrm>
            <a:off x="971600" y="4280650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94"/>
          <p:cNvCxnSpPr/>
          <p:nvPr/>
        </p:nvCxnSpPr>
        <p:spPr>
          <a:xfrm flipV="1">
            <a:off x="3851920" y="3462333"/>
            <a:ext cx="0" cy="9027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94"/>
          <p:cNvCxnSpPr>
            <a:stCxn id="29" idx="0"/>
          </p:cNvCxnSpPr>
          <p:nvPr/>
        </p:nvCxnSpPr>
        <p:spPr>
          <a:xfrm flipH="1" flipV="1">
            <a:off x="5292080" y="3462333"/>
            <a:ext cx="1" cy="9509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94"/>
          <p:cNvCxnSpPr/>
          <p:nvPr/>
        </p:nvCxnSpPr>
        <p:spPr>
          <a:xfrm flipV="1">
            <a:off x="6732240" y="3462333"/>
            <a:ext cx="0" cy="9027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2483768" y="4581128"/>
                <a:ext cx="1074590" cy="98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2200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4581128"/>
                <a:ext cx="1074590" cy="9803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" descr="https://i.gyazo.com/9649b4f51448318fc66f7a026e6c01a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7" t="20128" r="26435" b="56397"/>
          <a:stretch/>
        </p:blipFill>
        <p:spPr bwMode="auto">
          <a:xfrm>
            <a:off x="3131841" y="4413250"/>
            <a:ext cx="4320479" cy="137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74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equation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Evaluating the reflectance equation renders images!!!</a:t>
            </a:r>
          </a:p>
          <a:p>
            <a:pPr lvl="1"/>
            <a:endParaRPr lang="cs-CZ" dirty="0"/>
          </a:p>
          <a:p>
            <a:pPr lvl="1"/>
            <a:r>
              <a:rPr lang="en-US" dirty="0"/>
              <a:t>Direct illumination</a:t>
            </a:r>
            <a:endParaRPr lang="cs-CZ" dirty="0"/>
          </a:p>
          <a:p>
            <a:pPr lvl="2"/>
            <a:r>
              <a:rPr lang="en-US" dirty="0"/>
              <a:t>Environment maps</a:t>
            </a:r>
            <a:endParaRPr lang="cs-CZ" dirty="0"/>
          </a:p>
          <a:p>
            <a:pPr lvl="2"/>
            <a:r>
              <a:rPr lang="en-US" dirty="0"/>
              <a:t>Area light sources</a:t>
            </a:r>
            <a:endParaRPr lang="cs-CZ" dirty="0"/>
          </a:p>
          <a:p>
            <a:pPr lvl="2"/>
            <a:r>
              <a:rPr lang="en-US" dirty="0"/>
              <a:t>etc.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conservation – More rigorous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30725"/>
          </a:xfrm>
        </p:spPr>
        <p:txBody>
          <a:bodyPr/>
          <a:lstStyle/>
          <a:p>
            <a:r>
              <a:rPr lang="en-US" dirty="0"/>
              <a:t>Reflected flux per unit area </a:t>
            </a:r>
            <a:r>
              <a:rPr lang="cs-CZ" dirty="0"/>
              <a:t>(</a:t>
            </a:r>
            <a:r>
              <a:rPr lang="en-US" dirty="0"/>
              <a:t>i.e. radiosity </a:t>
            </a:r>
            <a:r>
              <a:rPr lang="cs-CZ" i="1" dirty="0"/>
              <a:t>B</a:t>
            </a:r>
            <a:r>
              <a:rPr lang="cs-CZ" dirty="0"/>
              <a:t>) </a:t>
            </a:r>
            <a:r>
              <a:rPr lang="en-US" dirty="0"/>
              <a:t>cannot be larger than the incoming flux per unit surface area </a:t>
            </a:r>
            <a:r>
              <a:rPr lang="cs-CZ" dirty="0"/>
              <a:t>(</a:t>
            </a:r>
            <a:r>
              <a:rPr lang="en-US" dirty="0"/>
              <a:t>i.e. irradiance </a:t>
            </a:r>
            <a:r>
              <a:rPr lang="cs-CZ" i="1" dirty="0"/>
              <a:t>E</a:t>
            </a:r>
            <a:r>
              <a:rPr lang="cs-CZ" dirty="0"/>
              <a:t>).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  <a:endParaRPr lang="en-US" altLang="en-US" dirty="0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733832"/>
              </p:ext>
            </p:extLst>
          </p:nvPr>
        </p:nvGraphicFramePr>
        <p:xfrm>
          <a:off x="896938" y="3429000"/>
          <a:ext cx="6196012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6" name="Rovnice" r:id="rId3" imgW="3098520" imgH="1320480" progId="Equation.3">
                  <p:embed/>
                </p:oleObj>
              </mc:Choice>
              <mc:Fallback>
                <p:oleObj name="Rovnice" r:id="rId3" imgW="3098520" imgH="1320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938" y="3429000"/>
                        <a:ext cx="6196012" cy="264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4930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61387" t="22313" r="6373" b="52152"/>
          <a:stretch/>
        </p:blipFill>
        <p:spPr bwMode="auto">
          <a:xfrm>
            <a:off x="6156176" y="2988685"/>
            <a:ext cx="2566491" cy="154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619458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Reflectance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606925"/>
          </a:xfrm>
        </p:spPr>
        <p:txBody>
          <a:bodyPr/>
          <a:lstStyle/>
          <a:p>
            <a:r>
              <a:rPr lang="en-US" dirty="0"/>
              <a:t>Ratio of the </a:t>
            </a:r>
            <a:r>
              <a:rPr lang="en-US" b="1" dirty="0"/>
              <a:t>incoming</a:t>
            </a:r>
            <a:r>
              <a:rPr lang="en-US" dirty="0"/>
              <a:t> and </a:t>
            </a:r>
            <a:r>
              <a:rPr lang="en-US" b="1" dirty="0"/>
              <a:t>outgoing flux</a:t>
            </a:r>
            <a:endParaRPr lang="cs-CZ" b="1" dirty="0"/>
          </a:p>
          <a:p>
            <a:pPr lvl="1"/>
            <a:r>
              <a:rPr lang="cs-CZ" dirty="0" err="1"/>
              <a:t>A.k.a</a:t>
            </a:r>
            <a:r>
              <a:rPr lang="cs-CZ" dirty="0"/>
              <a:t>. „albedo“ (</a:t>
            </a:r>
            <a:r>
              <a:rPr lang="en-US" dirty="0"/>
              <a:t>used mostly for diffuse reflection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en-US" b="1" dirty="0"/>
              <a:t>Hemispherical</a:t>
            </a:r>
            <a:r>
              <a:rPr lang="cs-CZ" b="1" dirty="0"/>
              <a:t>-</a:t>
            </a:r>
            <a:r>
              <a:rPr lang="en-US" b="1" dirty="0"/>
              <a:t>hemispherical </a:t>
            </a:r>
            <a:r>
              <a:rPr lang="en-US" dirty="0"/>
              <a:t>reflectance</a:t>
            </a:r>
            <a:endParaRPr lang="cs-CZ" dirty="0"/>
          </a:p>
          <a:p>
            <a:pPr lvl="1"/>
            <a:r>
              <a:rPr lang="en-US" dirty="0"/>
              <a:t>See the “Energy conservation” slide</a:t>
            </a:r>
            <a:endParaRPr lang="cs-CZ" dirty="0"/>
          </a:p>
          <a:p>
            <a:pPr lvl="1"/>
            <a:endParaRPr lang="cs-CZ" dirty="0"/>
          </a:p>
          <a:p>
            <a:r>
              <a:rPr lang="en-US" b="1" dirty="0"/>
              <a:t>Hemispherical</a:t>
            </a:r>
            <a:r>
              <a:rPr lang="cs-CZ" b="1" dirty="0"/>
              <a:t>-</a:t>
            </a:r>
            <a:r>
              <a:rPr lang="en-US" b="1" dirty="0"/>
              <a:t>directional</a:t>
            </a:r>
            <a:r>
              <a:rPr lang="cs-CZ" dirty="0"/>
              <a:t> </a:t>
            </a:r>
            <a:r>
              <a:rPr lang="en-US" dirty="0"/>
              <a:t>reflectance</a:t>
            </a:r>
            <a:endParaRPr lang="cs-CZ" dirty="0"/>
          </a:p>
          <a:p>
            <a:pPr lvl="1"/>
            <a:r>
              <a:rPr lang="en-US" dirty="0"/>
              <a:t>The amount of light that gets reflected in direction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baseline="-25000" dirty="0"/>
              <a:t>  </a:t>
            </a:r>
            <a:r>
              <a:rPr lang="en-US" dirty="0"/>
              <a:t>when illuminated by the unit, uniform incoming radiance</a:t>
            </a:r>
            <a:r>
              <a:rPr lang="cs-CZ" dirty="0"/>
              <a:t>.</a:t>
            </a:r>
          </a:p>
        </p:txBody>
      </p:sp>
      <p:graphicFrame>
        <p:nvGraphicFramePr>
          <p:cNvPr id="1146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989834"/>
              </p:ext>
            </p:extLst>
          </p:nvPr>
        </p:nvGraphicFramePr>
        <p:xfrm>
          <a:off x="1463675" y="5445125"/>
          <a:ext cx="6026150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81" name="Rovnice" r:id="rId3" imgW="2616120" imgH="393480" progId="Equation.3">
                  <p:embed/>
                </p:oleObj>
              </mc:Choice>
              <mc:Fallback>
                <p:oleObj name="Rovnice" r:id="rId3" imgW="261612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675" y="5445125"/>
                        <a:ext cx="6026150" cy="90328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Hemispherical-directional reflectance</a:t>
            </a:r>
            <a:endParaRPr lang="cs-CZ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825007"/>
          </a:xfrm>
        </p:spPr>
        <p:txBody>
          <a:bodyPr/>
          <a:lstStyle/>
          <a:p>
            <a:r>
              <a:rPr lang="en-US" sz="2600" dirty="0"/>
              <a:t>Nonnegative</a:t>
            </a:r>
            <a:endParaRPr lang="cs-CZ" sz="2600" dirty="0"/>
          </a:p>
          <a:p>
            <a:r>
              <a:rPr lang="en-US" sz="2600" dirty="0"/>
              <a:t>Less than or equal to </a:t>
            </a:r>
            <a:r>
              <a:rPr lang="cs-CZ" sz="2600" dirty="0"/>
              <a:t>1</a:t>
            </a:r>
            <a:r>
              <a:rPr lang="en-US" sz="2600" dirty="0"/>
              <a:t> </a:t>
            </a:r>
            <a:br>
              <a:rPr lang="cs-CZ" sz="2600" dirty="0"/>
            </a:br>
            <a:r>
              <a:rPr lang="en-US" sz="2600" dirty="0"/>
              <a:t>(energy conservation</a:t>
            </a:r>
            <a:r>
              <a:rPr lang="cs-CZ" sz="2600" dirty="0"/>
              <a:t>)</a:t>
            </a:r>
          </a:p>
          <a:p>
            <a:pPr lvl="1"/>
            <a:endParaRPr lang="cs-CZ" sz="2400" dirty="0"/>
          </a:p>
          <a:p>
            <a:r>
              <a:rPr lang="en-US" sz="2600" dirty="0"/>
              <a:t>Equal to </a:t>
            </a:r>
            <a:r>
              <a:rPr lang="en-US" sz="2600" b="1" dirty="0"/>
              <a:t>directional-hemispherical reflectance</a:t>
            </a:r>
            <a:endParaRPr lang="cs-CZ" sz="2600" b="1" dirty="0"/>
          </a:p>
          <a:p>
            <a:pPr lvl="1"/>
            <a:r>
              <a:rPr lang="en-US" dirty="0"/>
              <a:t>What is the percentage of the energy coming from the incoming direction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</a:t>
            </a:r>
            <a:r>
              <a:rPr lang="en-US" dirty="0"/>
              <a:t>that gets reflected </a:t>
            </a:r>
            <a:r>
              <a:rPr lang="cs-CZ" dirty="0"/>
              <a:t>(</a:t>
            </a:r>
            <a:r>
              <a:rPr lang="en-US" dirty="0"/>
              <a:t>to any direction</a:t>
            </a:r>
            <a:r>
              <a:rPr lang="cs-CZ" dirty="0"/>
              <a:t>)?“</a:t>
            </a:r>
          </a:p>
          <a:p>
            <a:pPr lvl="1"/>
            <a:r>
              <a:rPr lang="en-US" dirty="0"/>
              <a:t>Equality follows from the </a:t>
            </a:r>
            <a:r>
              <a:rPr lang="cs-CZ" dirty="0" err="1"/>
              <a:t>Helmholz</a:t>
            </a:r>
            <a:r>
              <a:rPr lang="en-US" dirty="0"/>
              <a:t> reciprocity</a:t>
            </a:r>
            <a:endParaRPr lang="cs-CZ" dirty="0"/>
          </a:p>
          <a:p>
            <a:pPr lvl="1"/>
            <a:endParaRPr lang="en-US" sz="2400" dirty="0"/>
          </a:p>
        </p:txBody>
      </p:sp>
      <p:graphicFrame>
        <p:nvGraphicFramePr>
          <p:cNvPr id="192516" name="Object 4"/>
          <p:cNvGraphicFramePr>
            <a:graphicFrameLocks noChangeAspect="1"/>
          </p:cNvGraphicFramePr>
          <p:nvPr/>
        </p:nvGraphicFramePr>
        <p:xfrm>
          <a:off x="4542383" y="1772816"/>
          <a:ext cx="19018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005" name="Rovnice" r:id="rId3" imgW="825480" imgH="228600" progId="Equation.3">
                  <p:embed/>
                </p:oleObj>
              </mc:Choice>
              <mc:Fallback>
                <p:oleObj name="Rovnice" r:id="rId3" imgW="82548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2383" y="1772816"/>
                        <a:ext cx="1901825" cy="5238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706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components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24" name="Picture 4" descr="figure_brdf_components"/>
          <p:cNvPicPr>
            <a:picLocks noChangeAspect="1" noChangeArrowheads="1"/>
          </p:cNvPicPr>
          <p:nvPr/>
        </p:nvPicPr>
        <p:blipFill>
          <a:blip r:embed="rId2" cstate="print"/>
          <a:srcRect b="10520"/>
          <a:stretch>
            <a:fillRect/>
          </a:stretch>
        </p:blipFill>
        <p:spPr bwMode="auto">
          <a:xfrm>
            <a:off x="323850" y="1556792"/>
            <a:ext cx="8496300" cy="208813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3716933"/>
            <a:ext cx="1835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General </a:t>
            </a:r>
            <a:r>
              <a:rPr lang="cs-CZ" sz="2000" dirty="0">
                <a:latin typeface="+mn-lt"/>
              </a:rPr>
              <a:t>BRDF</a:t>
            </a:r>
            <a:endParaRPr lang="en-US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9792" y="3716933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Ideal diffuse</a:t>
            </a:r>
          </a:p>
          <a:p>
            <a:pPr algn="ctr"/>
            <a:r>
              <a:rPr lang="cs-CZ" sz="2000" dirty="0">
                <a:latin typeface="+mn-lt"/>
              </a:rPr>
              <a:t>(</a:t>
            </a:r>
            <a:r>
              <a:rPr lang="en-US" sz="2000" dirty="0">
                <a:latin typeface="+mn-lt"/>
              </a:rPr>
              <a:t>Lambertian</a:t>
            </a:r>
            <a:r>
              <a:rPr lang="cs-CZ" sz="2000" dirty="0">
                <a:latin typeface="+mn-lt"/>
              </a:rPr>
              <a:t>)</a:t>
            </a:r>
            <a:endParaRPr lang="en-US" sz="20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5874" y="3716933"/>
            <a:ext cx="202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Ideal specular</a:t>
            </a:r>
            <a:endParaRPr lang="cs-CZ" sz="20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0968" y="3788941"/>
            <a:ext cx="14734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Glossy,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directional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diffuse</a:t>
            </a:r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Interaction of light with a surface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484313"/>
            <a:ext cx="8229600" cy="4646612"/>
          </a:xfrm>
        </p:spPr>
        <p:txBody>
          <a:bodyPr/>
          <a:lstStyle/>
          <a:p>
            <a:r>
              <a:rPr lang="en-US" dirty="0"/>
              <a:t>Absorption</a:t>
            </a:r>
          </a:p>
          <a:p>
            <a:r>
              <a:rPr lang="en-US" dirty="0"/>
              <a:t>Reflection</a:t>
            </a:r>
            <a:endParaRPr lang="cs-CZ" dirty="0"/>
          </a:p>
          <a:p>
            <a:r>
              <a:rPr lang="en-US" dirty="0"/>
              <a:t>Transmission / refraction</a:t>
            </a:r>
            <a:endParaRPr lang="cs-CZ" dirty="0"/>
          </a:p>
          <a:p>
            <a:pPr>
              <a:buNone/>
            </a:pPr>
            <a:endParaRPr lang="cs-CZ" dirty="0"/>
          </a:p>
          <a:p>
            <a:r>
              <a:rPr lang="en-US" dirty="0"/>
              <a:t>Reflective properties of materials determine</a:t>
            </a:r>
            <a:endParaRPr lang="cs-CZ" dirty="0"/>
          </a:p>
          <a:p>
            <a:pPr lvl="1"/>
            <a:endParaRPr lang="en-US" dirty="0"/>
          </a:p>
          <a:p>
            <a:pPr lvl="1"/>
            <a:r>
              <a:rPr lang="en-US" dirty="0"/>
              <a:t>the relation of </a:t>
            </a:r>
            <a:r>
              <a:rPr lang="en-US" b="1" dirty="0"/>
              <a:t>reflected </a:t>
            </a:r>
            <a:r>
              <a:rPr lang="en-US" dirty="0"/>
              <a:t>radiance </a:t>
            </a:r>
            <a:r>
              <a:rPr lang="cs-CZ" i="1" dirty="0" err="1"/>
              <a:t>L</a:t>
            </a:r>
            <a:r>
              <a:rPr lang="cs-CZ" baseline="-25000" dirty="0" err="1"/>
              <a:t>r</a:t>
            </a:r>
            <a:r>
              <a:rPr lang="cs-CZ" i="1" baseline="30000" dirty="0"/>
              <a:t> </a:t>
            </a:r>
            <a:r>
              <a:rPr lang="en-US" dirty="0"/>
              <a:t>to </a:t>
            </a:r>
            <a:r>
              <a:rPr lang="en-US" b="1" dirty="0"/>
              <a:t>incoming </a:t>
            </a:r>
            <a:r>
              <a:rPr lang="en-US" dirty="0"/>
              <a:t>radiance </a:t>
            </a:r>
            <a:r>
              <a:rPr lang="cs-CZ" i="1" dirty="0" err="1"/>
              <a:t>L</a:t>
            </a:r>
            <a:r>
              <a:rPr lang="cs-CZ" baseline="-25000" dirty="0" err="1"/>
              <a:t>i</a:t>
            </a:r>
            <a:r>
              <a:rPr lang="cs-CZ" dirty="0"/>
              <a:t> </a:t>
            </a:r>
            <a:r>
              <a:rPr lang="en-US" dirty="0"/>
              <a:t>, and therefore</a:t>
            </a:r>
            <a:r>
              <a:rPr lang="cs-CZ" dirty="0"/>
              <a:t>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</a:t>
            </a:r>
            <a:r>
              <a:rPr lang="en-US" b="1" dirty="0"/>
              <a:t>appearance</a:t>
            </a:r>
            <a:r>
              <a:rPr lang="en-US" dirty="0"/>
              <a:t> of the object</a:t>
            </a:r>
            <a:r>
              <a:rPr lang="cs-CZ" dirty="0"/>
              <a:t>: </a:t>
            </a:r>
            <a:r>
              <a:rPr lang="en-US" dirty="0"/>
              <a:t>color, glossiness, etc.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Ideal diffuse reflection</a:t>
            </a:r>
            <a:endParaRPr lang="cs-CZ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diffuse reflection</a:t>
            </a:r>
            <a:endParaRPr lang="cs-CZ" dirty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endParaRPr lang="en-US"/>
          </a:p>
        </p:txBody>
      </p:sp>
      <p:pic>
        <p:nvPicPr>
          <p:cNvPr id="134152" name="Picture 8" descr="09F1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925" y="1069975"/>
            <a:ext cx="6507163" cy="4879975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diffuse reflection</a:t>
            </a:r>
            <a:endParaRPr lang="cs-CZ" dirty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A.k.a. </a:t>
            </a:r>
            <a:r>
              <a:rPr lang="en-US" dirty="0"/>
              <a:t>Lambertian reflection</a:t>
            </a:r>
            <a:endParaRPr lang="cs-CZ" dirty="0"/>
          </a:p>
          <a:p>
            <a:pPr lvl="1"/>
            <a:r>
              <a:rPr lang="en-US" sz="1400" dirty="0"/>
              <a:t>Johann Heinrich Lambert, </a:t>
            </a:r>
            <a:r>
              <a:rPr lang="cs-CZ" sz="1400" dirty="0"/>
              <a:t>„</a:t>
            </a:r>
            <a:r>
              <a:rPr lang="en-US" sz="1400" dirty="0" err="1"/>
              <a:t>Photometria</a:t>
            </a:r>
            <a:r>
              <a:rPr lang="cs-CZ" sz="1400" dirty="0"/>
              <a:t>“</a:t>
            </a:r>
            <a:r>
              <a:rPr lang="en-US" sz="1400" dirty="0"/>
              <a:t>, 1760.</a:t>
            </a:r>
            <a:endParaRPr lang="cs-CZ" sz="1400" dirty="0"/>
          </a:p>
          <a:p>
            <a:endParaRPr lang="cs-CZ" dirty="0"/>
          </a:p>
          <a:p>
            <a:endParaRPr lang="cs-CZ" dirty="0"/>
          </a:p>
          <a:p>
            <a:r>
              <a:rPr lang="en-US" dirty="0"/>
              <a:t>Postulate: Light gets reflected to all directions with the same probability, irrespective of the direction it came from</a:t>
            </a:r>
            <a:endParaRPr lang="cs-CZ" dirty="0"/>
          </a:p>
          <a:p>
            <a:r>
              <a:rPr lang="en-US" dirty="0"/>
              <a:t>The corresponding BRDF is a constant function </a:t>
            </a:r>
            <a:r>
              <a:rPr lang="cs-CZ" dirty="0"/>
              <a:t>(</a:t>
            </a:r>
            <a:r>
              <a:rPr lang="en-US" dirty="0"/>
              <a:t>independent of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,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>)</a:t>
            </a:r>
          </a:p>
        </p:txBody>
      </p:sp>
      <p:pic>
        <p:nvPicPr>
          <p:cNvPr id="107527" name="Picture 7" descr="diffuse_brd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260350"/>
            <a:ext cx="2500312" cy="2663825"/>
          </a:xfrm>
          <a:prstGeom prst="rect">
            <a:avLst/>
          </a:prstGeom>
          <a:noFill/>
        </p:spPr>
      </p:pic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1885" y="1412875"/>
            <a:ext cx="93027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173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909280"/>
              </p:ext>
            </p:extLst>
          </p:nvPr>
        </p:nvGraphicFramePr>
        <p:xfrm>
          <a:off x="3123406" y="5301208"/>
          <a:ext cx="2897188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128" name="Rovnice" r:id="rId5" imgW="1257120" imgH="241200" progId="Equation.3">
                  <p:embed/>
                </p:oleObj>
              </mc:Choice>
              <mc:Fallback>
                <p:oleObj name="Rovnice" r:id="rId5" imgW="125712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3406" y="5301208"/>
                        <a:ext cx="2897188" cy="55403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diffuse reflection</a:t>
            </a:r>
            <a:endParaRPr lang="cs-CZ" dirty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Reflection on a Lambertian surface</a:t>
            </a:r>
            <a:r>
              <a:rPr lang="cs-CZ" dirty="0"/>
              <a:t>:</a:t>
            </a:r>
          </a:p>
          <a:p>
            <a:pPr lvl="1"/>
            <a:endParaRPr lang="cs-CZ" i="1" dirty="0"/>
          </a:p>
          <a:p>
            <a:pPr lvl="1"/>
            <a:endParaRPr lang="cs-CZ" i="1" dirty="0"/>
          </a:p>
          <a:p>
            <a:pPr lvl="1"/>
            <a:endParaRPr lang="cs-CZ" i="1" dirty="0"/>
          </a:p>
          <a:p>
            <a:pPr lvl="1"/>
            <a:endParaRPr lang="cs-CZ" i="1" dirty="0"/>
          </a:p>
          <a:p>
            <a:pPr lvl="1"/>
            <a:endParaRPr lang="cs-CZ" i="1" dirty="0"/>
          </a:p>
          <a:p>
            <a:r>
              <a:rPr lang="en-US" b="1" dirty="0"/>
              <a:t>View independent appearance</a:t>
            </a:r>
            <a:endParaRPr lang="cs-CZ" b="1" dirty="0"/>
          </a:p>
          <a:p>
            <a:pPr lvl="1"/>
            <a:r>
              <a:rPr lang="en-US" dirty="0"/>
              <a:t>Outgoing radiance </a:t>
            </a:r>
            <a:r>
              <a:rPr lang="cs-CZ" i="1" dirty="0" err="1"/>
              <a:t>L</a:t>
            </a:r>
            <a:r>
              <a:rPr lang="cs-CZ" baseline="-25000" dirty="0" err="1"/>
              <a:t>o</a:t>
            </a:r>
            <a:r>
              <a:rPr lang="cs-CZ" dirty="0"/>
              <a:t> </a:t>
            </a:r>
            <a:r>
              <a:rPr lang="en-US" dirty="0"/>
              <a:t>is independent of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br>
              <a:rPr lang="cs-CZ" dirty="0"/>
            </a:br>
            <a:endParaRPr lang="cs-CZ" dirty="0"/>
          </a:p>
          <a:p>
            <a:r>
              <a:rPr lang="en-US" b="1" dirty="0"/>
              <a:t>Reflectance </a:t>
            </a:r>
            <a:r>
              <a:rPr lang="cs-CZ" dirty="0"/>
              <a:t>(</a:t>
            </a:r>
            <a:r>
              <a:rPr lang="en-US" dirty="0"/>
              <a:t>derive</a:t>
            </a:r>
            <a:r>
              <a:rPr lang="cs-CZ" dirty="0"/>
              <a:t>)</a:t>
            </a:r>
            <a:endParaRPr lang="cs-CZ" dirty="0">
              <a:latin typeface="Symbol" pitchFamily="18" charset="2"/>
            </a:endParaRPr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07525" name="Object 5"/>
          <p:cNvGraphicFramePr>
            <a:graphicFrameLocks noChangeAspect="1"/>
          </p:cNvGraphicFramePr>
          <p:nvPr/>
        </p:nvGraphicFramePr>
        <p:xfrm>
          <a:off x="1187450" y="2349500"/>
          <a:ext cx="458470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45" name="Equation" r:id="rId3" imgW="1993680" imgH="634680" progId="Equation.3">
                  <p:embed/>
                </p:oleObj>
              </mc:Choice>
              <mc:Fallback>
                <p:oleObj name="Equation" r:id="rId3" imgW="1993680" imgH="6346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2349500"/>
                        <a:ext cx="4584700" cy="14573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7527" name="Picture 7" descr="diffuse_brd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260350"/>
            <a:ext cx="2500312" cy="2663825"/>
          </a:xfrm>
          <a:prstGeom prst="rect">
            <a:avLst/>
          </a:prstGeom>
          <a:noFill/>
        </p:spPr>
      </p:pic>
      <p:graphicFrame>
        <p:nvGraphicFramePr>
          <p:cNvPr id="107528" name="Object 8"/>
          <p:cNvGraphicFramePr>
            <a:graphicFrameLocks noChangeAspect="1"/>
          </p:cNvGraphicFramePr>
          <p:nvPr/>
        </p:nvGraphicFramePr>
        <p:xfrm>
          <a:off x="3775869" y="5733256"/>
          <a:ext cx="1592262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46" name="Rovnice" r:id="rId6" imgW="749160" imgH="241200" progId="Equation.3">
                  <p:embed/>
                </p:oleObj>
              </mc:Choice>
              <mc:Fallback>
                <p:oleObj name="Rovnice" r:id="rId6" imgW="74916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869" y="5733256"/>
                        <a:ext cx="1592262" cy="51276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94"/>
          <p:cNvCxnSpPr>
            <a:stCxn id="8" idx="1"/>
          </p:cNvCxnSpPr>
          <p:nvPr/>
        </p:nvCxnSpPr>
        <p:spPr>
          <a:xfrm rot="10800000">
            <a:off x="3419872" y="3717032"/>
            <a:ext cx="2376264" cy="3594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95"/>
          <p:cNvSpPr txBox="1"/>
          <p:nvPr/>
        </p:nvSpPr>
        <p:spPr>
          <a:xfrm>
            <a:off x="5796136" y="3861048"/>
            <a:ext cx="14606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irradiance</a:t>
            </a: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diffuse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Mathematical idealization that does not exist in nature</a:t>
            </a:r>
          </a:p>
          <a:p>
            <a:endParaRPr lang="en-US" dirty="0"/>
          </a:p>
          <a:p>
            <a:r>
              <a:rPr lang="en-US" dirty="0"/>
              <a:t>The actual behavior of natural materials deviates from the Lambertian assumption especially for grazing incidence angles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White-out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Palatino Linotype" pitchFamily="18" charset="0"/>
              </a:rPr>
              <a:t>Under a covered sky we cannot tell the shape of a terrain covered by snow</a:t>
            </a:r>
            <a:endParaRPr lang="cs-CZ" dirty="0">
              <a:latin typeface="Palatino Linotype" pitchFamily="18" charset="0"/>
            </a:endParaRPr>
          </a:p>
          <a:p>
            <a:endParaRPr lang="cs-CZ" dirty="0">
              <a:latin typeface="Palatino Linotype" pitchFamily="18" charset="0"/>
            </a:endParaRPr>
          </a:p>
          <a:p>
            <a:endParaRPr lang="cs-CZ" dirty="0">
              <a:latin typeface="Palatino Linotype" pitchFamily="18" charset="0"/>
            </a:endParaRPr>
          </a:p>
          <a:p>
            <a:endParaRPr lang="cs-CZ" dirty="0">
              <a:latin typeface="Palatino Linotype" pitchFamily="18" charset="0"/>
            </a:endParaRPr>
          </a:p>
          <a:p>
            <a:endParaRPr lang="cs-CZ" dirty="0">
              <a:latin typeface="Palatino Linotype" pitchFamily="18" charset="0"/>
            </a:endParaRPr>
          </a:p>
          <a:p>
            <a:endParaRPr lang="cs-CZ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We do not have this problem </a:t>
            </a:r>
            <a:br>
              <a:rPr lang="en-US" dirty="0">
                <a:latin typeface="Palatino Linotype" pitchFamily="18" charset="0"/>
              </a:rPr>
            </a:br>
            <a:r>
              <a:rPr lang="en-US" dirty="0">
                <a:latin typeface="Palatino Linotype" pitchFamily="18" charset="0"/>
              </a:rPr>
              <a:t>close to a localized light source</a:t>
            </a:r>
            <a:r>
              <a:rPr lang="cs-CZ" dirty="0">
                <a:latin typeface="Palatino Linotype" pitchFamily="18" charset="0"/>
              </a:rPr>
              <a:t>.</a:t>
            </a:r>
            <a:endParaRPr lang="en-US" dirty="0">
              <a:latin typeface="Palatino Linotype" pitchFamily="18" charset="0"/>
            </a:endParaRPr>
          </a:p>
          <a:p>
            <a:endParaRPr lang="en-US" b="1" dirty="0">
              <a:latin typeface="Palatino Linotype" pitchFamily="18" charset="0"/>
            </a:endParaRPr>
          </a:p>
          <a:p>
            <a:r>
              <a:rPr lang="en-US" b="1" dirty="0">
                <a:latin typeface="Palatino Linotype" pitchFamily="18" charset="0"/>
              </a:rPr>
              <a:t>Why</a:t>
            </a:r>
            <a:r>
              <a:rPr lang="cs-CZ" b="1" dirty="0">
                <a:latin typeface="Palatino Linotype" pitchFamily="18" charset="0"/>
              </a:rPr>
              <a:t>?</a:t>
            </a:r>
            <a:endParaRPr lang="en-US" b="1" dirty="0">
              <a:latin typeface="Palatino Linotype" pitchFamily="18" charset="0"/>
            </a:endParaRPr>
          </a:p>
          <a:p>
            <a:endParaRPr lang="en-US" dirty="0">
              <a:latin typeface="Palatino Linotype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r="32500"/>
          <a:stretch>
            <a:fillRect/>
          </a:stretch>
        </p:blipFill>
        <p:spPr bwMode="auto">
          <a:xfrm>
            <a:off x="3635896" y="2204864"/>
            <a:ext cx="1780420" cy="197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8324" y="2204864"/>
            <a:ext cx="3024336" cy="197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365104"/>
            <a:ext cx="2664296" cy="19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White-out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Palatino Linotype" pitchFamily="18" charset="0"/>
              </a:rPr>
              <a:t>We assume sky radiance independent of direction</a:t>
            </a:r>
            <a:br>
              <a:rPr lang="en-US" dirty="0">
                <a:latin typeface="Palatino Linotype" pitchFamily="18" charset="0"/>
              </a:rPr>
            </a:br>
            <a:r>
              <a:rPr lang="en-US" dirty="0">
                <a:latin typeface="Palatino Linotype" pitchFamily="18" charset="0"/>
              </a:rPr>
              <a:t>(covered sky)</a:t>
            </a:r>
            <a:endParaRPr lang="cs-CZ" dirty="0">
              <a:latin typeface="Palatino Linotype" pitchFamily="18" charset="0"/>
            </a:endParaRPr>
          </a:p>
          <a:p>
            <a:pPr marL="0" indent="0">
              <a:buNone/>
            </a:pPr>
            <a:endParaRPr lang="cs-CZ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We also assume Lambertian reflection on snow</a:t>
            </a:r>
            <a:endParaRPr lang="cs-CZ" dirty="0">
              <a:latin typeface="Palatino Linotype" pitchFamily="18" charset="0"/>
            </a:endParaRPr>
          </a:p>
          <a:p>
            <a:endParaRPr lang="cs-CZ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Reflected radiance given by</a:t>
            </a:r>
            <a:r>
              <a:rPr lang="cs-CZ" dirty="0">
                <a:latin typeface="Palatino Linotype" pitchFamily="18" charset="0"/>
              </a:rPr>
              <a:t>:</a:t>
            </a:r>
          </a:p>
          <a:p>
            <a:endParaRPr lang="cs-CZ" dirty="0">
              <a:latin typeface="Palatino Linotype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graphicFrame>
        <p:nvGraphicFramePr>
          <p:cNvPr id="2027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487203"/>
              </p:ext>
            </p:extLst>
          </p:nvPr>
        </p:nvGraphicFramePr>
        <p:xfrm>
          <a:off x="3567113" y="2182813"/>
          <a:ext cx="2132012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546" name="Rovnice" r:id="rId3" imgW="927000" imgH="228600" progId="Equation.3">
                  <p:embed/>
                </p:oleObj>
              </mc:Choice>
              <mc:Fallback>
                <p:oleObj name="Rovnice" r:id="rId3" imgW="92700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7113" y="2182813"/>
                        <a:ext cx="2132012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2627784" y="4365104"/>
            <a:ext cx="3672408" cy="864096"/>
            <a:chOff x="2627784" y="4293096"/>
            <a:chExt cx="3672408" cy="864096"/>
          </a:xfrm>
        </p:grpSpPr>
        <p:graphicFrame>
          <p:nvGraphicFramePr>
            <p:cNvPr id="20275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0162957"/>
                </p:ext>
              </p:extLst>
            </p:nvPr>
          </p:nvGraphicFramePr>
          <p:xfrm>
            <a:off x="3349625" y="4436492"/>
            <a:ext cx="2513013" cy="554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547" name="Rovnice" r:id="rId5" imgW="1091880" imgH="241200" progId="Equation.3">
                    <p:embed/>
                  </p:oleObj>
                </mc:Choice>
                <mc:Fallback>
                  <p:oleObj name="Rovnice" r:id="rId5" imgW="1091880" imgH="24120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9625" y="4436492"/>
                          <a:ext cx="2513013" cy="5540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3"/>
            <p:cNvSpPr/>
            <p:nvPr/>
          </p:nvSpPr>
          <p:spPr>
            <a:xfrm>
              <a:off x="2627784" y="4293096"/>
              <a:ext cx="3672408" cy="8640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779912" y="5517232"/>
            <a:ext cx="17379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White-out!!!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Ideal mirror reflection</a:t>
            </a:r>
            <a:endParaRPr lang="cs-CZ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mirror reflection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9572" name="Picture 4" descr="09F0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341438"/>
            <a:ext cx="6550025" cy="4911725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2" cstate="print"/>
          <a:srcRect b="7374"/>
          <a:stretch>
            <a:fillRect/>
          </a:stretch>
        </p:blipFill>
        <p:spPr bwMode="auto">
          <a:xfrm>
            <a:off x="457200" y="1414264"/>
            <a:ext cx="8229600" cy="482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of light with a surface</a:t>
            </a:r>
            <a:endParaRPr lang="en-US" sz="3200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3178175" cy="4646612"/>
          </a:xfrm>
        </p:spPr>
        <p:txBody>
          <a:bodyPr/>
          <a:lstStyle/>
          <a:p>
            <a:r>
              <a:rPr lang="en-US" dirty="0"/>
              <a:t>Same illumination</a:t>
            </a:r>
            <a:endParaRPr lang="cs-CZ" dirty="0"/>
          </a:p>
          <a:p>
            <a:r>
              <a:rPr lang="en-US" dirty="0"/>
              <a:t>Different materials</a:t>
            </a:r>
            <a:endParaRPr lang="cs-CZ" dirty="0"/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7276" y="1268760"/>
            <a:ext cx="4727414" cy="51125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29029" name="Text Box 5"/>
          <p:cNvSpPr txBox="1">
            <a:spLocks noChangeArrowheads="1"/>
          </p:cNvSpPr>
          <p:nvPr/>
        </p:nvSpPr>
        <p:spPr bwMode="auto">
          <a:xfrm rot="16200000">
            <a:off x="7459926" y="4743813"/>
            <a:ext cx="30315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Source</a:t>
            </a:r>
            <a:r>
              <a:rPr lang="cs-CZ" sz="1600" dirty="0">
                <a:latin typeface="+mn-lt"/>
              </a:rPr>
              <a:t>: MERL BRDF </a:t>
            </a:r>
            <a:r>
              <a:rPr lang="en-US" sz="1600" dirty="0">
                <a:latin typeface="+mn-lt"/>
              </a:rPr>
              <a:t>database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6612" name="Picture 4" descr="huris8mag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0" y="206375"/>
            <a:ext cx="9144000" cy="641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3707904" y="6580188"/>
            <a:ext cx="44807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 err="1">
                <a:latin typeface="+mj-lt"/>
              </a:rPr>
              <a:t>Nishino</a:t>
            </a:r>
            <a:r>
              <a:rPr lang="cs-CZ" sz="1400" dirty="0">
                <a:latin typeface="+mj-lt"/>
              </a:rPr>
              <a:t>, </a:t>
            </a:r>
            <a:r>
              <a:rPr lang="cs-CZ" sz="1400" dirty="0" err="1">
                <a:latin typeface="+mj-lt"/>
              </a:rPr>
              <a:t>Nayar</a:t>
            </a:r>
            <a:r>
              <a:rPr lang="cs-CZ" sz="1400" dirty="0">
                <a:latin typeface="+mj-lt"/>
              </a:rPr>
              <a:t>: </a:t>
            </a:r>
            <a:r>
              <a:rPr lang="cs-CZ" sz="1400" dirty="0" err="1">
                <a:latin typeface="+mj-lt"/>
              </a:rPr>
              <a:t>Eyes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for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Relighting</a:t>
            </a:r>
            <a:r>
              <a:rPr lang="cs-CZ" sz="1400" dirty="0">
                <a:latin typeface="+mj-lt"/>
              </a:rPr>
              <a:t>, SIGGRAPH 2004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law of reflection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/>
              <a:t>Direction of the reflected ray (derive the formula)</a:t>
            </a:r>
            <a:endParaRPr lang="cs-CZ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graphicFrame>
        <p:nvGraphicFramePr>
          <p:cNvPr id="156673" name="Object 1"/>
          <p:cNvGraphicFramePr>
            <a:graphicFrameLocks noChangeAspect="1"/>
          </p:cNvGraphicFramePr>
          <p:nvPr/>
        </p:nvGraphicFramePr>
        <p:xfrm>
          <a:off x="3227115" y="5567833"/>
          <a:ext cx="2713037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68" name="Rovnice" r:id="rId3" imgW="1180800" imgH="228600" progId="Equation.3">
                  <p:embed/>
                </p:oleObj>
              </mc:Choice>
              <mc:Fallback>
                <p:oleObj name="Rovnice" r:id="rId3" imgW="118080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7115" y="5567833"/>
                        <a:ext cx="2713037" cy="52546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614487" y="1052736"/>
            <a:ext cx="4173537" cy="3025775"/>
            <a:chOff x="957" y="1258"/>
            <a:chExt cx="2629" cy="1906"/>
          </a:xfrm>
        </p:grpSpPr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1911" y="2122"/>
              <a:ext cx="31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>
                  <a:latin typeface="Symbol" pitchFamily="18" charset="2"/>
                </a:rPr>
                <a:t>q</a:t>
              </a:r>
              <a:r>
                <a:rPr lang="cs-CZ" sz="2800" baseline="-25000" dirty="0">
                  <a:latin typeface="+mj-lt"/>
                </a:rPr>
                <a:t>o</a:t>
              </a:r>
            </a:p>
          </p:txBody>
        </p:sp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1972" y="2788"/>
              <a:ext cx="1144" cy="280"/>
            </a:xfrm>
            <a:prstGeom prst="parallelogram">
              <a:avLst>
                <a:gd name="adj" fmla="val 102086"/>
              </a:avLst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2544" y="1389"/>
              <a:ext cx="0" cy="15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2562" y="1258"/>
              <a:ext cx="27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b="1" dirty="0">
                  <a:latin typeface="+mj-lt"/>
                </a:rPr>
                <a:t>n</a:t>
              </a: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V="1">
              <a:off x="2549" y="220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 flipV="1">
              <a:off x="3067" y="148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 flipH="1">
              <a:off x="1389" y="2729"/>
              <a:ext cx="2182" cy="4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H="1" flipV="1">
              <a:off x="957" y="2157"/>
              <a:ext cx="1591" cy="7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rc 17"/>
            <p:cNvSpPr>
              <a:spLocks/>
            </p:cNvSpPr>
            <p:nvPr/>
          </p:nvSpPr>
          <p:spPr bwMode="auto">
            <a:xfrm>
              <a:off x="2545" y="2405"/>
              <a:ext cx="303" cy="524"/>
            </a:xfrm>
            <a:custGeom>
              <a:avLst/>
              <a:gdLst>
                <a:gd name="T0" fmla="*/ 0 w 12494"/>
                <a:gd name="T1" fmla="*/ 0 h 21600"/>
                <a:gd name="T2" fmla="*/ 303 w 12494"/>
                <a:gd name="T3" fmla="*/ 96 h 21600"/>
                <a:gd name="T4" fmla="*/ 1 w 12494"/>
                <a:gd name="T5" fmla="*/ 524 h 21600"/>
                <a:gd name="T6" fmla="*/ 0 60000 65536"/>
                <a:gd name="T7" fmla="*/ 0 60000 65536"/>
                <a:gd name="T8" fmla="*/ 0 60000 65536"/>
                <a:gd name="T9" fmla="*/ 0 w 12494"/>
                <a:gd name="T10" fmla="*/ 0 h 21600"/>
                <a:gd name="T11" fmla="*/ 12494 w 124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94" h="21600" fill="none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</a:path>
                <a:path w="12494" h="21600" stroke="0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  <a:lnTo>
                    <a:pt x="41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2567" y="2042"/>
              <a:ext cx="27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err="1">
                  <a:latin typeface="Symbol" pitchFamily="18" charset="2"/>
                </a:rPr>
                <a:t>q</a:t>
              </a:r>
              <a:r>
                <a:rPr lang="cs-CZ" sz="2800" baseline="-25000" dirty="0" err="1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24" name="Arc 19"/>
            <p:cNvSpPr>
              <a:spLocks/>
            </p:cNvSpPr>
            <p:nvPr/>
          </p:nvSpPr>
          <p:spPr bwMode="auto">
            <a:xfrm>
              <a:off x="2074" y="2405"/>
              <a:ext cx="471" cy="524"/>
            </a:xfrm>
            <a:custGeom>
              <a:avLst/>
              <a:gdLst>
                <a:gd name="T0" fmla="*/ 0 w 19434"/>
                <a:gd name="T1" fmla="*/ 295 h 21599"/>
                <a:gd name="T2" fmla="*/ 465 w 19434"/>
                <a:gd name="T3" fmla="*/ 0 h 21599"/>
                <a:gd name="T4" fmla="*/ 471 w 19434"/>
                <a:gd name="T5" fmla="*/ 524 h 21599"/>
                <a:gd name="T6" fmla="*/ 0 60000 65536"/>
                <a:gd name="T7" fmla="*/ 0 60000 65536"/>
                <a:gd name="T8" fmla="*/ 0 60000 65536"/>
                <a:gd name="T9" fmla="*/ 0 w 19434"/>
                <a:gd name="T10" fmla="*/ 0 h 21599"/>
                <a:gd name="T11" fmla="*/ 19434 w 19434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34" h="21599" fill="none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</a:path>
                <a:path w="19434" h="21599" stroke="0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  <a:lnTo>
                    <a:pt x="19434" y="2159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2503514" y="4133875"/>
            <a:ext cx="127759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dirty="0" err="1">
                <a:latin typeface="Symbol" pitchFamily="18" charset="2"/>
              </a:rPr>
              <a:t>q</a:t>
            </a:r>
            <a:r>
              <a:rPr lang="cs-CZ" sz="2800" baseline="-25000" dirty="0" err="1">
                <a:latin typeface="+mj-lt"/>
              </a:rPr>
              <a:t>o</a:t>
            </a:r>
            <a:r>
              <a:rPr lang="cs-CZ" sz="2800" dirty="0">
                <a:latin typeface="Symbol" pitchFamily="18" charset="2"/>
              </a:rPr>
              <a:t> = </a:t>
            </a:r>
            <a:r>
              <a:rPr lang="cs-CZ" sz="2800" dirty="0" err="1">
                <a:latin typeface="Symbol" pitchFamily="18" charset="2"/>
              </a:rPr>
              <a:t>q</a:t>
            </a:r>
            <a:r>
              <a:rPr lang="cs-CZ" sz="2800" baseline="-25000" dirty="0" err="1">
                <a:latin typeface="+mj-lt"/>
              </a:rPr>
              <a:t>i</a:t>
            </a:r>
            <a:r>
              <a:rPr lang="cs-CZ" sz="2800" baseline="-25000" dirty="0"/>
              <a:t> </a:t>
            </a:r>
            <a:endParaRPr lang="cs-CZ" sz="2800" baseline="-25000" dirty="0">
              <a:latin typeface="+mj-lt"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5508104" y="4149080"/>
            <a:ext cx="334386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dirty="0" err="1">
                <a:latin typeface="Symbol" pitchFamily="18" charset="2"/>
              </a:rPr>
              <a:t>f</a:t>
            </a:r>
            <a:r>
              <a:rPr lang="cs-CZ" sz="2800" baseline="-25000" dirty="0" err="1">
                <a:latin typeface="+mj-lt"/>
              </a:rPr>
              <a:t>o</a:t>
            </a:r>
            <a:r>
              <a:rPr lang="cs-CZ" sz="2800" dirty="0">
                <a:latin typeface="Symbol" pitchFamily="18" charset="2"/>
              </a:rPr>
              <a:t> = (</a:t>
            </a:r>
            <a:r>
              <a:rPr lang="cs-CZ" sz="2800" dirty="0" err="1">
                <a:latin typeface="Symbol" pitchFamily="18" charset="2"/>
              </a:rPr>
              <a:t>f</a:t>
            </a:r>
            <a:r>
              <a:rPr lang="cs-CZ" sz="2800" baseline="-25000" dirty="0" err="1"/>
              <a:t>i</a:t>
            </a:r>
            <a:r>
              <a:rPr lang="cs-CZ" sz="2800" dirty="0">
                <a:latin typeface="+mj-lt"/>
              </a:rPr>
              <a:t> + </a:t>
            </a:r>
            <a:r>
              <a:rPr lang="cs-CZ" sz="2800" dirty="0">
                <a:latin typeface="Symbol" pitchFamily="18" charset="2"/>
              </a:rPr>
              <a:t>p)</a:t>
            </a:r>
            <a:r>
              <a:rPr lang="cs-CZ" sz="2800" dirty="0">
                <a:latin typeface="+mj-lt"/>
              </a:rPr>
              <a:t> </a:t>
            </a:r>
            <a:r>
              <a:rPr lang="cs-CZ" sz="2800" dirty="0" err="1">
                <a:latin typeface="+mj-lt"/>
              </a:rPr>
              <a:t>mod</a:t>
            </a:r>
            <a:r>
              <a:rPr lang="cs-CZ" sz="2800" dirty="0">
                <a:latin typeface="+mj-lt"/>
              </a:rPr>
              <a:t> 2</a:t>
            </a:r>
            <a:r>
              <a:rPr lang="cs-CZ" sz="2800" dirty="0">
                <a:latin typeface="Symbol" pitchFamily="18" charset="2"/>
              </a:rPr>
              <a:t>p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44208" y="1844824"/>
            <a:ext cx="1512168" cy="15121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7200292" y="1700808"/>
            <a:ext cx="0" cy="18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72200" y="2600908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732240" y="2636912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7236296" y="1988840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380312" y="2132856"/>
            <a:ext cx="4459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 err="1">
                <a:latin typeface="Symbol" pitchFamily="18" charset="2"/>
              </a:rPr>
              <a:t>f</a:t>
            </a:r>
            <a:r>
              <a:rPr lang="cs-CZ" sz="2200" baseline="-25000" dirty="0" err="1">
                <a:latin typeface="+mj-lt"/>
              </a:rPr>
              <a:t>o</a:t>
            </a:r>
            <a:endParaRPr lang="en-US" sz="2200" dirty="0"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88224" y="2542315"/>
            <a:ext cx="3866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 err="1">
                <a:latin typeface="Symbol" pitchFamily="18" charset="2"/>
              </a:rPr>
              <a:t>f</a:t>
            </a:r>
            <a:r>
              <a:rPr lang="cs-CZ" sz="2200" baseline="-25000" dirty="0" err="1">
                <a:latin typeface="+mj-lt"/>
              </a:rPr>
              <a:t>i</a:t>
            </a:r>
            <a:endParaRPr lang="en-US" sz="2200" dirty="0">
              <a:latin typeface="+mj-lt"/>
            </a:endParaRP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Digression</a:t>
            </a:r>
            <a:r>
              <a:rPr lang="cs-CZ" dirty="0"/>
              <a:t>: </a:t>
            </a:r>
            <a:r>
              <a:rPr lang="en-US" dirty="0"/>
              <a:t>Dirac delta distribution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Definition </a:t>
            </a:r>
            <a:r>
              <a:rPr lang="cs-CZ" dirty="0"/>
              <a:t>(</a:t>
            </a:r>
            <a:r>
              <a:rPr lang="en-US" dirty="0"/>
              <a:t>informal</a:t>
            </a:r>
            <a:r>
              <a:rPr lang="cs-CZ" dirty="0"/>
              <a:t>):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en-US" dirty="0"/>
              <a:t>The following holds for any </a:t>
            </a:r>
            <a:r>
              <a:rPr lang="en-US" i="1" dirty="0"/>
              <a:t>f</a:t>
            </a:r>
            <a:r>
              <a:rPr lang="cs-CZ" dirty="0"/>
              <a:t>:</a:t>
            </a:r>
          </a:p>
          <a:p>
            <a:endParaRPr lang="cs-CZ" dirty="0"/>
          </a:p>
          <a:p>
            <a:endParaRPr lang="cs-CZ" dirty="0"/>
          </a:p>
          <a:p>
            <a:r>
              <a:rPr lang="en-US" dirty="0"/>
              <a:t>Delta distribution is </a:t>
            </a:r>
            <a:r>
              <a:rPr lang="en-US" b="1" dirty="0"/>
              <a:t>not a function</a:t>
            </a:r>
            <a:r>
              <a:rPr lang="cs-CZ" dirty="0"/>
              <a:t> (</a:t>
            </a:r>
            <a:r>
              <a:rPr lang="en-US" dirty="0"/>
              <a:t>otherwise the integrals would = </a:t>
            </a:r>
            <a:r>
              <a:rPr lang="cs-CZ" dirty="0"/>
              <a:t>0)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  <a:endParaRPr lang="en-US" altLang="en-US" dirty="0"/>
          </a:p>
        </p:txBody>
      </p:sp>
      <p:pic>
        <p:nvPicPr>
          <p:cNvPr id="281602" name="Picture 2" descr="\delta(x) = \begin{cases} +\infty, &amp; x = 0 \\ 0, &amp; x \ne 0 \end{cases}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26002"/>
            <a:ext cx="2278380" cy="742950"/>
          </a:xfrm>
          <a:prstGeom prst="rect">
            <a:avLst/>
          </a:prstGeom>
          <a:noFill/>
        </p:spPr>
      </p:pic>
      <p:pic>
        <p:nvPicPr>
          <p:cNvPr id="281604" name="Picture 4" descr="\int_{-\infty}^\infty \delta(x) \, dx = 1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3055" y="3234114"/>
            <a:ext cx="1708785" cy="482918"/>
          </a:xfrm>
          <a:prstGeom prst="rect">
            <a:avLst/>
          </a:prstGeom>
          <a:noFill/>
        </p:spPr>
      </p:pic>
      <p:pic>
        <p:nvPicPr>
          <p:cNvPr id="281606" name="Picture 6" descr="File:Dirac distribution PDF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988840"/>
            <a:ext cx="3864091" cy="2898068"/>
          </a:xfrm>
          <a:prstGeom prst="rect">
            <a:avLst/>
          </a:prstGeom>
          <a:noFill/>
        </p:spPr>
      </p:pic>
      <p:sp>
        <p:nvSpPr>
          <p:cNvPr id="9" name="Zástupný symbol pro zápatí 3"/>
          <p:cNvSpPr txBox="1">
            <a:spLocks/>
          </p:cNvSpPr>
          <p:nvPr/>
        </p:nvSpPr>
        <p:spPr bwMode="auto">
          <a:xfrm rot="16200000">
            <a:off x="7491164" y="3678188"/>
            <a:ext cx="2895600" cy="23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Image</a:t>
            </a:r>
            <a:r>
              <a:rPr kumimoji="0" lang="cs-CZ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: </a:t>
            </a:r>
            <a:r>
              <a:rPr kumimoji="0" lang="cs-CZ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Wikipedia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281608" name="Picture 8" descr="\int_{-\infty}^\infty f(x)\delta(x)\, dx = f(0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437112"/>
            <a:ext cx="2451735" cy="48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BRDF of the ideal mirror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BRDF of the ideal mirror is a Dirac delta distribution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graphicFrame>
        <p:nvGraphicFramePr>
          <p:cNvPr id="25907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355430"/>
              </p:ext>
            </p:extLst>
          </p:nvPr>
        </p:nvGraphicFramePr>
        <p:xfrm>
          <a:off x="3730459" y="2731659"/>
          <a:ext cx="4729973" cy="55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863" name="Equation" r:id="rId3" imgW="1942920" imgH="228600" progId="Equation.3">
                  <p:embed/>
                </p:oleObj>
              </mc:Choice>
              <mc:Fallback>
                <p:oleObj name="Equation" r:id="rId3" imgW="194292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459" y="2731659"/>
                        <a:ext cx="4729973" cy="55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9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2538226"/>
              </p:ext>
            </p:extLst>
          </p:nvPr>
        </p:nvGraphicFramePr>
        <p:xfrm>
          <a:off x="454025" y="4581525"/>
          <a:ext cx="8112125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864" name="Equation" r:id="rId5" imgW="3530520" imgH="431640" progId="Equation.3">
                  <p:embed/>
                </p:oleObj>
              </mc:Choice>
              <mc:Fallback>
                <p:oleObj name="Equation" r:id="rId5" imgW="353052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5" y="4581525"/>
                        <a:ext cx="8112125" cy="9874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Skupina 24"/>
          <p:cNvGrpSpPr/>
          <p:nvPr/>
        </p:nvGrpSpPr>
        <p:grpSpPr>
          <a:xfrm>
            <a:off x="755576" y="2343963"/>
            <a:ext cx="2085305" cy="1445077"/>
            <a:chOff x="304869" y="971774"/>
            <a:chExt cx="4483155" cy="3106738"/>
          </a:xfrm>
        </p:grpSpPr>
        <p:grpSp>
          <p:nvGrpSpPr>
            <p:cNvPr id="12" name="Group 22"/>
            <p:cNvGrpSpPr>
              <a:grpSpLocks/>
            </p:cNvGrpSpPr>
            <p:nvPr/>
          </p:nvGrpSpPr>
          <p:grpSpPr bwMode="auto">
            <a:xfrm>
              <a:off x="614487" y="971774"/>
              <a:ext cx="4173537" cy="3106738"/>
              <a:chOff x="957" y="1207"/>
              <a:chExt cx="2629" cy="1957"/>
            </a:xfrm>
          </p:grpSpPr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1827" y="1941"/>
                <a:ext cx="554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dirty="0" err="1">
                    <a:latin typeface="Symbol" pitchFamily="18" charset="2"/>
                  </a:rPr>
                  <a:t>q</a:t>
                </a:r>
                <a:r>
                  <a:rPr lang="cs-CZ" sz="2000" baseline="-25000" dirty="0" err="1">
                    <a:latin typeface="+mj-lt"/>
                  </a:rPr>
                  <a:t>o</a:t>
                </a:r>
                <a:endParaRPr lang="cs-CZ" sz="2000" baseline="-25000" dirty="0">
                  <a:latin typeface="+mj-lt"/>
                </a:endParaRPr>
              </a:p>
            </p:txBody>
          </p:sp>
          <p:sp>
            <p:nvSpPr>
              <p:cNvPr id="14" name="AutoShape 8"/>
              <p:cNvSpPr>
                <a:spLocks noChangeArrowheads="1"/>
              </p:cNvSpPr>
              <p:nvPr/>
            </p:nvSpPr>
            <p:spPr bwMode="auto">
              <a:xfrm>
                <a:off x="1972" y="2788"/>
                <a:ext cx="1144" cy="280"/>
              </a:xfrm>
              <a:prstGeom prst="parallelogram">
                <a:avLst>
                  <a:gd name="adj" fmla="val 102086"/>
                </a:avLst>
              </a:prstGeom>
              <a:solidFill>
                <a:srgbClr val="FCFEB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9"/>
              <p:cNvSpPr>
                <a:spLocks noChangeShapeType="1"/>
              </p:cNvSpPr>
              <p:nvPr/>
            </p:nvSpPr>
            <p:spPr bwMode="auto">
              <a:xfrm flipV="1">
                <a:off x="2544" y="1389"/>
                <a:ext cx="0" cy="15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2562" y="1207"/>
                <a:ext cx="486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b="1" dirty="0">
                    <a:latin typeface="+mj-lt"/>
                  </a:rPr>
                  <a:t>n</a:t>
                </a:r>
              </a:p>
            </p:txBody>
          </p:sp>
          <p:sp>
            <p:nvSpPr>
              <p:cNvPr id="17" name="Line 11"/>
              <p:cNvSpPr>
                <a:spLocks noChangeShapeType="1"/>
              </p:cNvSpPr>
              <p:nvPr/>
            </p:nvSpPr>
            <p:spPr bwMode="auto">
              <a:xfrm flipV="1">
                <a:off x="2549" y="2205"/>
                <a:ext cx="519" cy="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2"/>
              <p:cNvSpPr>
                <a:spLocks noChangeShapeType="1"/>
              </p:cNvSpPr>
              <p:nvPr/>
            </p:nvSpPr>
            <p:spPr bwMode="auto">
              <a:xfrm flipV="1">
                <a:off x="3067" y="1485"/>
                <a:ext cx="519" cy="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4"/>
              <p:cNvSpPr>
                <a:spLocks noChangeShapeType="1"/>
              </p:cNvSpPr>
              <p:nvPr/>
            </p:nvSpPr>
            <p:spPr bwMode="auto">
              <a:xfrm flipH="1">
                <a:off x="1389" y="2729"/>
                <a:ext cx="2182" cy="4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5"/>
              <p:cNvSpPr>
                <a:spLocks noChangeShapeType="1"/>
              </p:cNvSpPr>
              <p:nvPr/>
            </p:nvSpPr>
            <p:spPr bwMode="auto">
              <a:xfrm flipH="1" flipV="1">
                <a:off x="957" y="2157"/>
                <a:ext cx="1591" cy="7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Arc 17"/>
              <p:cNvSpPr>
                <a:spLocks/>
              </p:cNvSpPr>
              <p:nvPr/>
            </p:nvSpPr>
            <p:spPr bwMode="auto">
              <a:xfrm>
                <a:off x="2545" y="2405"/>
                <a:ext cx="303" cy="524"/>
              </a:xfrm>
              <a:custGeom>
                <a:avLst/>
                <a:gdLst>
                  <a:gd name="T0" fmla="*/ 0 w 12494"/>
                  <a:gd name="T1" fmla="*/ 0 h 21600"/>
                  <a:gd name="T2" fmla="*/ 303 w 12494"/>
                  <a:gd name="T3" fmla="*/ 96 h 21600"/>
                  <a:gd name="T4" fmla="*/ 1 w 12494"/>
                  <a:gd name="T5" fmla="*/ 524 h 21600"/>
                  <a:gd name="T6" fmla="*/ 0 60000 65536"/>
                  <a:gd name="T7" fmla="*/ 0 60000 65536"/>
                  <a:gd name="T8" fmla="*/ 0 60000 65536"/>
                  <a:gd name="T9" fmla="*/ 0 w 12494"/>
                  <a:gd name="T10" fmla="*/ 0 h 21600"/>
                  <a:gd name="T11" fmla="*/ 12494 w 1249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94" h="21600" fill="none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4500" y="0"/>
                      <a:pt x="8850" y="1380"/>
                      <a:pt x="12493" y="3951"/>
                    </a:cubicBezTo>
                  </a:path>
                  <a:path w="12494" h="21600" stroke="0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4500" y="0"/>
                      <a:pt x="8850" y="1380"/>
                      <a:pt x="12493" y="3951"/>
                    </a:cubicBezTo>
                    <a:lnTo>
                      <a:pt x="41" y="2160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2567" y="1843"/>
                <a:ext cx="495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dirty="0" err="1">
                    <a:latin typeface="Symbol" pitchFamily="18" charset="2"/>
                  </a:rPr>
                  <a:t>q</a:t>
                </a:r>
                <a:r>
                  <a:rPr lang="cs-CZ" sz="2000" baseline="-25000" dirty="0" err="1">
                    <a:latin typeface="+mj-lt"/>
                  </a:rPr>
                  <a:t>i</a:t>
                </a:r>
                <a:endParaRPr lang="cs-CZ" sz="2000" baseline="-25000" dirty="0">
                  <a:latin typeface="+mj-lt"/>
                </a:endParaRPr>
              </a:p>
            </p:txBody>
          </p:sp>
          <p:sp>
            <p:nvSpPr>
              <p:cNvPr id="23" name="Arc 19"/>
              <p:cNvSpPr>
                <a:spLocks/>
              </p:cNvSpPr>
              <p:nvPr/>
            </p:nvSpPr>
            <p:spPr bwMode="auto">
              <a:xfrm>
                <a:off x="2074" y="2405"/>
                <a:ext cx="471" cy="524"/>
              </a:xfrm>
              <a:custGeom>
                <a:avLst/>
                <a:gdLst>
                  <a:gd name="T0" fmla="*/ 0 w 19434"/>
                  <a:gd name="T1" fmla="*/ 295 h 21599"/>
                  <a:gd name="T2" fmla="*/ 465 w 19434"/>
                  <a:gd name="T3" fmla="*/ 0 h 21599"/>
                  <a:gd name="T4" fmla="*/ 471 w 19434"/>
                  <a:gd name="T5" fmla="*/ 524 h 21599"/>
                  <a:gd name="T6" fmla="*/ 0 60000 65536"/>
                  <a:gd name="T7" fmla="*/ 0 60000 65536"/>
                  <a:gd name="T8" fmla="*/ 0 60000 65536"/>
                  <a:gd name="T9" fmla="*/ 0 w 19434"/>
                  <a:gd name="T10" fmla="*/ 0 h 21599"/>
                  <a:gd name="T11" fmla="*/ 19434 w 19434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434" h="21599" fill="none" extrusionOk="0">
                    <a:moveTo>
                      <a:pt x="0" y="12170"/>
                    </a:moveTo>
                    <a:cubicBezTo>
                      <a:pt x="3573" y="4805"/>
                      <a:pt x="11002" y="94"/>
                      <a:pt x="19187" y="0"/>
                    </a:cubicBezTo>
                  </a:path>
                  <a:path w="19434" h="21599" stroke="0" extrusionOk="0">
                    <a:moveTo>
                      <a:pt x="0" y="12170"/>
                    </a:moveTo>
                    <a:cubicBezTo>
                      <a:pt x="3573" y="4805"/>
                      <a:pt x="11002" y="94"/>
                      <a:pt x="19187" y="0"/>
                    </a:cubicBezTo>
                    <a:lnTo>
                      <a:pt x="19434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>
              <a:off x="304869" y="1362353"/>
              <a:ext cx="2071207" cy="8546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000" dirty="0" err="1">
                  <a:latin typeface="Symbol" pitchFamily="18" charset="2"/>
                </a:rPr>
                <a:t>q</a:t>
              </a:r>
              <a:r>
                <a:rPr lang="cs-CZ" sz="2000" baseline="-25000" dirty="0" err="1">
                  <a:latin typeface="+mj-lt"/>
                </a:rPr>
                <a:t>o</a:t>
              </a:r>
              <a:r>
                <a:rPr lang="cs-CZ" sz="2000" dirty="0">
                  <a:latin typeface="Symbol" pitchFamily="18" charset="2"/>
                </a:rPr>
                <a:t> = </a:t>
              </a:r>
              <a:r>
                <a:rPr lang="cs-CZ" sz="2000" dirty="0" err="1">
                  <a:latin typeface="Symbol" pitchFamily="18" charset="2"/>
                </a:rPr>
                <a:t>q</a:t>
              </a:r>
              <a:r>
                <a:rPr lang="cs-CZ" sz="2000" baseline="-25000" dirty="0" err="1">
                  <a:latin typeface="+mj-lt"/>
                </a:rPr>
                <a:t>i</a:t>
              </a:r>
              <a:r>
                <a:rPr lang="cs-CZ" sz="2000" baseline="-25000" dirty="0"/>
                <a:t> </a:t>
              </a:r>
              <a:endParaRPr lang="cs-CZ" sz="2000" baseline="-25000" dirty="0">
                <a:latin typeface="+mj-lt"/>
              </a:endParaRPr>
            </a:p>
          </p:txBody>
        </p:sp>
      </p:grpSp>
      <p:cxnSp>
        <p:nvCxnSpPr>
          <p:cNvPr id="28" name="Přímá spojovací šipka 27"/>
          <p:cNvCxnSpPr/>
          <p:nvPr/>
        </p:nvCxnSpPr>
        <p:spPr>
          <a:xfrm rot="10800000" flipV="1">
            <a:off x="3501408" y="4149080"/>
            <a:ext cx="1070593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4355976" y="3789040"/>
            <a:ext cx="40126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Fresnel reflectance (see below)</a:t>
            </a:r>
          </a:p>
        </p:txBody>
      </p:sp>
      <p:cxnSp>
        <p:nvCxnSpPr>
          <p:cNvPr id="33" name="Přímá spojovací šipka 32"/>
          <p:cNvCxnSpPr/>
          <p:nvPr/>
        </p:nvCxnSpPr>
        <p:spPr>
          <a:xfrm flipV="1">
            <a:off x="5004048" y="3283226"/>
            <a:ext cx="720080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8"/>
          <p:cNvSpPr txBox="1"/>
          <p:nvPr/>
        </p:nvSpPr>
        <p:spPr>
          <a:xfrm>
            <a:off x="3731910" y="2289483"/>
            <a:ext cx="13676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We want</a:t>
            </a:r>
            <a:r>
              <a:rPr lang="cs-CZ" sz="2200" dirty="0">
                <a:latin typeface="+mn-lt"/>
              </a:rPr>
              <a:t>:</a:t>
            </a:r>
            <a:endParaRPr lang="en-US" sz="2200" dirty="0">
              <a:latin typeface="+mn-lt"/>
            </a:endParaRP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BRDF of the ideal mirror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BRDF of the ideal mirror is a Dirac delta distribution</a:t>
            </a:r>
            <a:endParaRPr lang="cs-CZ" dirty="0"/>
          </a:p>
          <a:p>
            <a:endParaRPr lang="en-US" dirty="0"/>
          </a:p>
          <a:p>
            <a:r>
              <a:rPr lang="en-US" dirty="0"/>
              <a:t>Verification</a:t>
            </a:r>
            <a:r>
              <a:rPr lang="cs-CZ" dirty="0"/>
              <a:t>: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graphicFrame>
        <p:nvGraphicFramePr>
          <p:cNvPr id="259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620655"/>
              </p:ext>
            </p:extLst>
          </p:nvPr>
        </p:nvGraphicFramePr>
        <p:xfrm>
          <a:off x="395536" y="3132138"/>
          <a:ext cx="8797633" cy="1953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999" name="Equation" r:id="rId3" imgW="4330440" imgH="965160" progId="Equation.3">
                  <p:embed/>
                </p:oleObj>
              </mc:Choice>
              <mc:Fallback>
                <p:oleObj name="Equation" r:id="rId3" imgW="4330440" imgH="9651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132138"/>
                        <a:ext cx="8797633" cy="19530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195736" cy="13407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Ideal refraction</a:t>
            </a:r>
            <a:endParaRPr lang="cs-CZ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refraction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/>
          </a:p>
          <a:p>
            <a:endParaRPr lang="en-US"/>
          </a:p>
        </p:txBody>
      </p:sp>
      <p:pic>
        <p:nvPicPr>
          <p:cNvPr id="136198" name="Picture 6" descr="09F04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25538"/>
            <a:ext cx="4176713" cy="3133725"/>
          </a:xfrm>
          <a:prstGeom prst="rect">
            <a:avLst/>
          </a:prstGeom>
          <a:noFill/>
        </p:spPr>
      </p:pic>
      <p:pic>
        <p:nvPicPr>
          <p:cNvPr id="1361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125538"/>
            <a:ext cx="3097212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147815" y="2718878"/>
            <a:ext cx="3888681" cy="3878474"/>
            <a:chOff x="5724525" y="3573016"/>
            <a:chExt cx="3024188" cy="3016250"/>
          </a:xfrm>
        </p:grpSpPr>
        <p:pic>
          <p:nvPicPr>
            <p:cNvPr id="110602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24525" y="3573016"/>
              <a:ext cx="3024188" cy="301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0603" name="Text Box 11"/>
            <p:cNvSpPr txBox="1">
              <a:spLocks noChangeArrowheads="1"/>
            </p:cNvSpPr>
            <p:nvPr/>
          </p:nvSpPr>
          <p:spPr bwMode="auto">
            <a:xfrm>
              <a:off x="5867400" y="4508500"/>
              <a:ext cx="4127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h</a:t>
              </a:r>
              <a:r>
                <a:rPr lang="cs-CZ" baseline="-25000"/>
                <a:t>i</a:t>
              </a:r>
            </a:p>
          </p:txBody>
        </p:sp>
        <p:sp>
          <p:nvSpPr>
            <p:cNvPr id="110605" name="Text Box 13"/>
            <p:cNvSpPr txBox="1">
              <a:spLocks noChangeArrowheads="1"/>
            </p:cNvSpPr>
            <p:nvPr/>
          </p:nvSpPr>
          <p:spPr bwMode="auto">
            <a:xfrm>
              <a:off x="5867400" y="5229225"/>
              <a:ext cx="481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h</a:t>
              </a:r>
              <a:r>
                <a:rPr lang="cs-CZ" baseline="-25000"/>
                <a:t>o</a:t>
              </a:r>
            </a:p>
          </p:txBody>
        </p:sp>
        <p:sp>
          <p:nvSpPr>
            <p:cNvPr id="110606" name="Text Box 14"/>
            <p:cNvSpPr txBox="1">
              <a:spLocks noChangeArrowheads="1"/>
            </p:cNvSpPr>
            <p:nvPr/>
          </p:nvSpPr>
          <p:spPr bwMode="auto">
            <a:xfrm>
              <a:off x="6011863" y="3933825"/>
              <a:ext cx="438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w</a:t>
              </a:r>
              <a:r>
                <a:rPr lang="cs-CZ" baseline="-25000"/>
                <a:t>i</a:t>
              </a:r>
            </a:p>
          </p:txBody>
        </p:sp>
        <p:sp>
          <p:nvSpPr>
            <p:cNvPr id="110607" name="Text Box 15"/>
            <p:cNvSpPr txBox="1">
              <a:spLocks noChangeArrowheads="1"/>
            </p:cNvSpPr>
            <p:nvPr/>
          </p:nvSpPr>
          <p:spPr bwMode="auto">
            <a:xfrm>
              <a:off x="7308850" y="5876925"/>
              <a:ext cx="5064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w</a:t>
              </a:r>
              <a:r>
                <a:rPr lang="cs-CZ" baseline="-25000"/>
                <a:t>o</a:t>
              </a:r>
            </a:p>
          </p:txBody>
        </p:sp>
      </p:grp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refraction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4530725"/>
          </a:xfrm>
        </p:spPr>
        <p:txBody>
          <a:bodyPr/>
          <a:lstStyle/>
          <a:p>
            <a:r>
              <a:rPr lang="en-US" b="1" dirty="0"/>
              <a:t>Index of refraction </a:t>
            </a:r>
            <a:r>
              <a:rPr lang="cs-CZ" b="1" i="1" dirty="0">
                <a:latin typeface="Symbol" pitchFamily="18" charset="2"/>
              </a:rPr>
              <a:t>h</a:t>
            </a:r>
            <a:r>
              <a:rPr lang="cs-CZ" b="1" dirty="0"/>
              <a:t> </a:t>
            </a:r>
            <a:endParaRPr lang="en-US" b="1" dirty="0"/>
          </a:p>
          <a:p>
            <a:pPr lvl="1"/>
            <a:r>
              <a:rPr lang="en-US" dirty="0"/>
              <a:t>“change of light speed”</a:t>
            </a:r>
          </a:p>
          <a:p>
            <a:pPr lvl="1"/>
            <a:r>
              <a:rPr lang="en-US" dirty="0"/>
              <a:t>Water </a:t>
            </a:r>
            <a:r>
              <a:rPr lang="cs-CZ" dirty="0"/>
              <a:t>1.33, </a:t>
            </a:r>
            <a:r>
              <a:rPr lang="en-US" dirty="0"/>
              <a:t>glass 1.6, diamond </a:t>
            </a:r>
            <a:r>
              <a:rPr lang="cs-CZ" dirty="0"/>
              <a:t>2.4</a:t>
            </a:r>
          </a:p>
          <a:p>
            <a:pPr lvl="1"/>
            <a:r>
              <a:rPr lang="en-US" dirty="0"/>
              <a:t>Often depends on the wavelength</a:t>
            </a:r>
            <a:endParaRPr lang="cs-CZ" dirty="0"/>
          </a:p>
          <a:p>
            <a:endParaRPr lang="cs-CZ" dirty="0"/>
          </a:p>
          <a:p>
            <a:r>
              <a:rPr lang="en-US" b="1" dirty="0"/>
              <a:t>Snell’s law</a:t>
            </a:r>
          </a:p>
          <a:p>
            <a:pPr lvl="1"/>
            <a:endParaRPr lang="en-US" dirty="0">
              <a:solidFill>
                <a:srgbClr val="00FF00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105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1586412"/>
              </p:ext>
            </p:extLst>
          </p:nvPr>
        </p:nvGraphicFramePr>
        <p:xfrm>
          <a:off x="1259632" y="3933056"/>
          <a:ext cx="248285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373" name="Rovnice" r:id="rId4" imgW="1168200" imgH="241200" progId="Equation.3">
                  <p:embed/>
                </p:oleObj>
              </mc:Choice>
              <mc:Fallback>
                <p:oleObj name="Rovnice" r:id="rId4" imgW="116820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3933056"/>
                        <a:ext cx="248285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refraction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Direction of the refracted ray</a:t>
            </a:r>
            <a:r>
              <a:rPr lang="cs-CZ" dirty="0"/>
              <a:t>:</a:t>
            </a:r>
          </a:p>
          <a:p>
            <a:endParaRPr lang="en-US" dirty="0"/>
          </a:p>
        </p:txBody>
      </p:sp>
      <p:graphicFrame>
        <p:nvGraphicFramePr>
          <p:cNvPr id="110598" name="Object 6"/>
          <p:cNvGraphicFramePr>
            <a:graphicFrameLocks noChangeAspect="1"/>
          </p:cNvGraphicFramePr>
          <p:nvPr/>
        </p:nvGraphicFramePr>
        <p:xfrm>
          <a:off x="1144588" y="2132856"/>
          <a:ext cx="6694487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861" name="Rovnice" r:id="rId3" imgW="2920680" imgH="291960" progId="Equation.3">
                  <p:embed/>
                </p:oleObj>
              </mc:Choice>
              <mc:Fallback>
                <p:oleObj name="Rovnice" r:id="rId3" imgW="2920680" imgH="2919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8" y="2132856"/>
                        <a:ext cx="6694487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599" name="Object 7"/>
          <p:cNvGraphicFramePr>
            <a:graphicFrameLocks noChangeAspect="1"/>
          </p:cNvGraphicFramePr>
          <p:nvPr/>
        </p:nvGraphicFramePr>
        <p:xfrm>
          <a:off x="1259632" y="2852936"/>
          <a:ext cx="11334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862" name="Rovnice" r:id="rId5" imgW="533160" imgH="431640" progId="Equation.3">
                  <p:embed/>
                </p:oleObj>
              </mc:Choice>
              <mc:Fallback>
                <p:oleObj name="Rovnice" r:id="rId5" imgW="533160" imgH="431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2852936"/>
                        <a:ext cx="11334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Left Brace 25"/>
          <p:cNvSpPr/>
          <p:nvPr/>
        </p:nvSpPr>
        <p:spPr>
          <a:xfrm rot="16200000">
            <a:off x="6048164" y="1808821"/>
            <a:ext cx="288032" cy="237626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999414" y="3212977"/>
            <a:ext cx="450007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+mn-lt"/>
              </a:rPr>
              <a:t>if</a:t>
            </a:r>
            <a:r>
              <a:rPr lang="cs-CZ" sz="2200" dirty="0">
                <a:latin typeface="+mn-lt"/>
              </a:rPr>
              <a:t> </a:t>
            </a:r>
            <a:r>
              <a:rPr lang="en-US" sz="2200" dirty="0">
                <a:latin typeface="+mn-lt"/>
              </a:rPr>
              <a:t>&lt; 0</a:t>
            </a:r>
            <a:r>
              <a:rPr lang="cs-CZ" sz="2200" dirty="0">
                <a:latin typeface="+mn-lt"/>
              </a:rPr>
              <a:t>, </a:t>
            </a:r>
            <a:r>
              <a:rPr lang="en-US" sz="2200" b="1" dirty="0">
                <a:latin typeface="+mn-lt"/>
              </a:rPr>
              <a:t>total internal reflection</a:t>
            </a:r>
          </a:p>
          <a:p>
            <a:pPr algn="ctr"/>
            <a:endParaRPr lang="cs-CZ" sz="2200" dirty="0">
              <a:latin typeface="+mn-lt"/>
            </a:endParaRPr>
          </a:p>
          <a:p>
            <a:endParaRPr lang="en-US" sz="2200" b="1" dirty="0">
              <a:latin typeface="+mn-lt"/>
            </a:endParaRPr>
          </a:p>
          <a:p>
            <a:endParaRPr lang="en-US" sz="2200" b="1" dirty="0">
              <a:latin typeface="+mn-lt"/>
            </a:endParaRPr>
          </a:p>
          <a:p>
            <a:r>
              <a:rPr lang="en-US" sz="2200" b="1" dirty="0">
                <a:latin typeface="+mn-lt"/>
              </a:rPr>
              <a:t>Critical angle</a:t>
            </a:r>
            <a:r>
              <a:rPr lang="cs-CZ" sz="2200" dirty="0">
                <a:latin typeface="+mn-lt"/>
              </a:rPr>
              <a:t>:</a:t>
            </a:r>
            <a:endParaRPr lang="en-US" sz="2200" dirty="0">
              <a:latin typeface="+mn-lt"/>
            </a:endParaRPr>
          </a:p>
        </p:txBody>
      </p:sp>
      <p:graphicFrame>
        <p:nvGraphicFramePr>
          <p:cNvPr id="103430" name="Object 6"/>
          <p:cNvGraphicFramePr>
            <a:graphicFrameLocks noChangeAspect="1"/>
          </p:cNvGraphicFramePr>
          <p:nvPr/>
        </p:nvGraphicFramePr>
        <p:xfrm>
          <a:off x="5292080" y="4851747"/>
          <a:ext cx="2347912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863" name="Rovnice" r:id="rId7" imgW="1104840" imgH="482400" progId="Equation.3">
                  <p:embed/>
                </p:oleObj>
              </mc:Choice>
              <mc:Fallback>
                <p:oleObj name="Rovnice" r:id="rId7" imgW="1104840" imgH="4824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4851747"/>
                        <a:ext cx="2347912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3996300"/>
            <a:ext cx="3233936" cy="238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3995936" y="3645024"/>
            <a:ext cx="648072" cy="3600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484258" y="5090336"/>
            <a:ext cx="1810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Image</a:t>
            </a:r>
            <a:r>
              <a:rPr lang="cs-CZ" sz="1600" dirty="0">
                <a:latin typeface="+mn-lt"/>
              </a:rPr>
              <a:t>: </a:t>
            </a:r>
            <a:r>
              <a:rPr lang="cs-CZ" sz="1600" dirty="0" err="1">
                <a:latin typeface="+mn-lt"/>
              </a:rPr>
              <a:t>wikipedia</a:t>
            </a:r>
            <a:endParaRPr lang="en-US" sz="1600" dirty="0">
              <a:latin typeface="+mn-lt"/>
            </a:endParaRP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Recall the </a:t>
            </a:r>
            <a:r>
              <a:rPr lang="en-US" sz="3200" dirty="0" err="1"/>
              <a:t>Phong</a:t>
            </a:r>
            <a:r>
              <a:rPr lang="en-US" sz="3200" dirty="0"/>
              <a:t> shading model</a:t>
            </a:r>
            <a:endParaRPr lang="cs-CZ" sz="3200" dirty="0"/>
          </a:p>
        </p:txBody>
      </p:sp>
      <p:graphicFrame>
        <p:nvGraphicFramePr>
          <p:cNvPr id="236548" name="Object 4"/>
          <p:cNvGraphicFramePr>
            <a:graphicFrameLocks noChangeAspect="1"/>
          </p:cNvGraphicFramePr>
          <p:nvPr/>
        </p:nvGraphicFramePr>
        <p:xfrm>
          <a:off x="2557463" y="4503738"/>
          <a:ext cx="4029075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66" name="Rovnice" r:id="rId3" imgW="1752480" imgH="241200" progId="Equation.3">
                  <p:embed/>
                </p:oleObj>
              </mc:Choice>
              <mc:Fallback>
                <p:oleObj name="Rovnice" r:id="rId3" imgW="17524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7463" y="4503738"/>
                        <a:ext cx="4029075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549" name="AutoShape 5"/>
          <p:cNvSpPr>
            <a:spLocks noChangeArrowheads="1"/>
          </p:cNvSpPr>
          <p:nvPr/>
        </p:nvSpPr>
        <p:spPr bwMode="auto">
          <a:xfrm>
            <a:off x="2319039" y="1340768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6550" name="Line 6"/>
          <p:cNvSpPr>
            <a:spLocks noChangeShapeType="1"/>
          </p:cNvSpPr>
          <p:nvPr/>
        </p:nvSpPr>
        <p:spPr bwMode="auto">
          <a:xfrm>
            <a:off x="3009602" y="3493418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1" name="Line 7"/>
          <p:cNvSpPr>
            <a:spLocks noChangeShapeType="1"/>
          </p:cNvSpPr>
          <p:nvPr/>
        </p:nvSpPr>
        <p:spPr bwMode="auto">
          <a:xfrm flipV="1">
            <a:off x="4214514" y="2083718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2" name="Line 8"/>
          <p:cNvSpPr>
            <a:spLocks noChangeShapeType="1"/>
          </p:cNvSpPr>
          <p:nvPr/>
        </p:nvSpPr>
        <p:spPr bwMode="auto">
          <a:xfrm>
            <a:off x="3327102" y="2421855"/>
            <a:ext cx="865187" cy="1050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3" name="Line 9"/>
          <p:cNvSpPr>
            <a:spLocks noChangeShapeType="1"/>
          </p:cNvSpPr>
          <p:nvPr/>
        </p:nvSpPr>
        <p:spPr bwMode="auto">
          <a:xfrm flipV="1">
            <a:off x="4222452" y="2780630"/>
            <a:ext cx="1768475" cy="692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4" name="Line 10"/>
          <p:cNvSpPr>
            <a:spLocks noChangeShapeType="1"/>
          </p:cNvSpPr>
          <p:nvPr/>
        </p:nvSpPr>
        <p:spPr bwMode="auto">
          <a:xfrm flipH="1">
            <a:off x="4219277" y="2188493"/>
            <a:ext cx="1068387" cy="12779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5" name="Line 11"/>
          <p:cNvSpPr>
            <a:spLocks noChangeShapeType="1"/>
          </p:cNvSpPr>
          <p:nvPr/>
        </p:nvSpPr>
        <p:spPr bwMode="auto">
          <a:xfrm>
            <a:off x="7143452" y="1845593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6" name="Line 12"/>
          <p:cNvSpPr>
            <a:spLocks noChangeShapeType="1"/>
          </p:cNvSpPr>
          <p:nvPr/>
        </p:nvSpPr>
        <p:spPr bwMode="auto">
          <a:xfrm flipH="1">
            <a:off x="7486352" y="1974180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7" name="Line 13"/>
          <p:cNvSpPr>
            <a:spLocks noChangeShapeType="1"/>
          </p:cNvSpPr>
          <p:nvPr/>
        </p:nvSpPr>
        <p:spPr bwMode="auto">
          <a:xfrm>
            <a:off x="7399039" y="1905918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200227" y="2342480"/>
            <a:ext cx="993775" cy="1141413"/>
            <a:chOff x="2787" y="2622"/>
            <a:chExt cx="847" cy="937"/>
          </a:xfrm>
        </p:grpSpPr>
        <p:sp>
          <p:nvSpPr>
            <p:cNvPr id="236559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0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1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2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3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564" name="Text Box 20"/>
          <p:cNvSpPr txBox="1">
            <a:spLocks noChangeArrowheads="1"/>
          </p:cNvSpPr>
          <p:nvPr/>
        </p:nvSpPr>
        <p:spPr bwMode="auto">
          <a:xfrm>
            <a:off x="2952153" y="2154363"/>
            <a:ext cx="420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>
                <a:solidFill>
                  <a:srgbClr val="FF0000"/>
                </a:solidFill>
                <a:latin typeface="Times New Roman" pitchFamily="18" charset="0"/>
              </a:rPr>
              <a:t>L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6565" name="Text Box 21"/>
          <p:cNvSpPr txBox="1">
            <a:spLocks noChangeArrowheads="1"/>
          </p:cNvSpPr>
          <p:nvPr/>
        </p:nvSpPr>
        <p:spPr bwMode="auto">
          <a:xfrm>
            <a:off x="5327352" y="194878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>
                <a:latin typeface="Times New Roman" pitchFamily="18" charset="0"/>
              </a:rPr>
              <a:t>R</a:t>
            </a:r>
          </a:p>
        </p:txBody>
      </p:sp>
      <p:sp>
        <p:nvSpPr>
          <p:cNvPr id="236566" name="Text Box 22"/>
          <p:cNvSpPr txBox="1">
            <a:spLocks noChangeArrowheads="1"/>
          </p:cNvSpPr>
          <p:nvPr/>
        </p:nvSpPr>
        <p:spPr bwMode="auto">
          <a:xfrm>
            <a:off x="5979357" y="2673475"/>
            <a:ext cx="441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>
                <a:solidFill>
                  <a:srgbClr val="FF0000"/>
                </a:solidFill>
                <a:latin typeface="Times New Roman" pitchFamily="18" charset="0"/>
              </a:rPr>
              <a:t>V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6567" name="Text Box 23"/>
          <p:cNvSpPr txBox="1">
            <a:spLocks noChangeArrowheads="1"/>
          </p:cNvSpPr>
          <p:nvPr/>
        </p:nvSpPr>
        <p:spPr bwMode="auto">
          <a:xfrm>
            <a:off x="3971627" y="165668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>
                <a:latin typeface="Times New Roman" pitchFamily="18" charset="0"/>
              </a:rPr>
              <a:t>N</a:t>
            </a:r>
          </a:p>
        </p:txBody>
      </p:sp>
      <p:graphicFrame>
        <p:nvGraphicFramePr>
          <p:cNvPr id="236568" name="Object 24"/>
          <p:cNvGraphicFramePr>
            <a:graphicFrameLocks noChangeAspect="1"/>
          </p:cNvGraphicFramePr>
          <p:nvPr/>
        </p:nvGraphicFramePr>
        <p:xfrm>
          <a:off x="3271044" y="5353050"/>
          <a:ext cx="2601913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67" name="Rovnice" r:id="rId5" imgW="1130040" imgH="203040" progId="Equation.3">
                  <p:embed/>
                </p:oleObj>
              </mc:Choice>
              <mc:Fallback>
                <p:oleObj name="Rovnice" r:id="rId5" imgW="11300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1044" y="5353050"/>
                        <a:ext cx="2601913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Zástupný symbol pro zápatí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1778845823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Snell’s window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299010" name="Picture 2" descr="Image one: light coming up from the water at a steep angle passes through, bent outwards away from the vertical. Image two:light hitting the surface at the critical angle is bent to pass along the water's surface. Image three: light hitting the surface at a shallower-than-critical angle cannot pass; it is reflected back into the water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045" y="3933056"/>
            <a:ext cx="6495215" cy="20162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2" name="Picture 4" descr="https://upload.wikimedia.org/wikipedia/commons/thumb/8/87/Snell%27s_window%2C_St._Louis_Zoo.jpg/400px-Snell%27s_window%2C_St._Louis_Zo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355320"/>
            <a:ext cx="3538143" cy="236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427984" y="6136953"/>
            <a:ext cx="42484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+mn-lt"/>
                <a:hlinkClick r:id="rId5"/>
              </a:rPr>
              <a:t>https://en.wikipedia.org/wiki/Snell%27s_window</a:t>
            </a:r>
            <a:endParaRPr lang="en-US" sz="1400" dirty="0">
              <a:latin typeface="+mn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211960" y="1355320"/>
            <a:ext cx="381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View straight up from underwater. The above-water hemisphere is visible, compressed (as by a circular </a:t>
            </a:r>
            <a:r>
              <a:rPr lang="en-US" sz="1400" dirty="0">
                <a:latin typeface="+mj-lt"/>
                <a:hlinkClick r:id="rId6" tooltip="Fisheye lens"/>
              </a:rPr>
              <a:t>fisheye lens</a:t>
            </a:r>
            <a:r>
              <a:rPr lang="en-US" sz="1400" dirty="0">
                <a:latin typeface="+mj-lt"/>
              </a:rPr>
              <a:t>) into a circle (Snell's window) bounded by the critical angle. Everything outside the critical-angle circle is reflected from below the water.</a:t>
            </a:r>
          </a:p>
        </p:txBody>
      </p:sp>
    </p:spTree>
    <p:extLst>
      <p:ext uri="{BB962C8B-B14F-4D97-AF65-F5344CB8AC3E}">
        <p14:creationId xmlns:p14="http://schemas.microsoft.com/office/powerpoint/2010/main" val="7643790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Snell’s window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  <a:endParaRPr lang="en-US" altLang="en-US" dirty="0"/>
          </a:p>
        </p:txBody>
      </p:sp>
      <p:sp>
        <p:nvSpPr>
          <p:cNvPr id="5" name="Obdélník 4"/>
          <p:cNvSpPr/>
          <p:nvPr/>
        </p:nvSpPr>
        <p:spPr>
          <a:xfrm>
            <a:off x="4427984" y="6136953"/>
            <a:ext cx="42484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+mn-lt"/>
                <a:hlinkClick r:id="rId3"/>
              </a:rPr>
              <a:t>https://en.wikipedia.org/wiki/Snell%27s_window</a:t>
            </a:r>
            <a:endParaRPr lang="en-US" sz="1400" dirty="0">
              <a:latin typeface="+mn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211960" y="1355320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A diver viewed from below who appears inside of Snell's window.</a:t>
            </a:r>
          </a:p>
        </p:txBody>
      </p:sp>
      <p:pic>
        <p:nvPicPr>
          <p:cNvPr id="300034" name="Picture 2" descr="https://upload.wikimedia.org/wikipedia/commons/thumb/7/77/US_Navy_110607-N-XD935-191_Navy_Diver_2nd_Class_Ryan_Arnold%2C_assigned_to_Mobile_Diving_and_Salvage_Unit_2%2C_snorkels_on_the_surface_to_monitor_multi.jpg/1920px-US_Navy_110607-N-XD935-191_Navy_Diver_2nd_Class_Ryan_Arnold%2C_assigned_to_Mobile_Diving_and_Salvage_Unit_2%2C_snorkels_on_the_surface_to_monitor_mult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1355320"/>
            <a:ext cx="3744414" cy="225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036" name="Picture 4" descr="https://upload.wikimedia.org/wikipedia/commons/thumb/0/07/Snell%27s_window_edge.jpg/1920px-Snell%27s_window_ed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33" y="3663990"/>
            <a:ext cx="3735727" cy="249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4211960" y="3663990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The edge of Snell's window, in this case the boundary between reflected bottom (teal) and refracted sky and above-water structures (blue and gray)</a:t>
            </a:r>
          </a:p>
        </p:txBody>
      </p:sp>
    </p:spTree>
    <p:extLst>
      <p:ext uri="{BB962C8B-B14F-4D97-AF65-F5344CB8AC3E}">
        <p14:creationId xmlns:p14="http://schemas.microsoft.com/office/powerpoint/2010/main" val="25573026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refraction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  <a:p>
            <a:r>
              <a:rPr lang="en-US" b="1" dirty="0"/>
              <a:t>Change of radiance</a:t>
            </a:r>
            <a:endParaRPr lang="cs-CZ" b="1" dirty="0"/>
          </a:p>
          <a:p>
            <a:pPr lvl="1"/>
            <a:r>
              <a:rPr lang="en-US" dirty="0"/>
              <a:t>Follows from the conservation of energy </a:t>
            </a:r>
            <a:r>
              <a:rPr lang="cs-CZ" dirty="0"/>
              <a:t>(</a:t>
            </a:r>
            <a:r>
              <a:rPr lang="en-US" dirty="0"/>
              <a:t>flux</a:t>
            </a:r>
            <a:r>
              <a:rPr lang="cs-CZ" dirty="0"/>
              <a:t>)</a:t>
            </a:r>
          </a:p>
          <a:p>
            <a:pPr lvl="1"/>
            <a:r>
              <a:rPr lang="en-US" dirty="0"/>
              <a:t>When going from an optically rarer to a denser medium, light energy gets “compressed” in directions</a:t>
            </a:r>
            <a:r>
              <a:rPr lang="cs-CZ" dirty="0"/>
              <a:t> =</a:t>
            </a:r>
            <a:r>
              <a:rPr lang="en-US" dirty="0"/>
              <a:t>&gt; higher energy density =&gt; higher radiance</a:t>
            </a:r>
            <a:endParaRPr lang="cs-CZ" dirty="0"/>
          </a:p>
          <a:p>
            <a:pPr lvl="1"/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10597" name="Object 5"/>
          <p:cNvGraphicFramePr>
            <a:graphicFrameLocks noChangeAspect="1"/>
          </p:cNvGraphicFramePr>
          <p:nvPr/>
        </p:nvGraphicFramePr>
        <p:xfrm>
          <a:off x="3923928" y="4149080"/>
          <a:ext cx="1430338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97" name="Rovnice" r:id="rId3" imgW="672840" imgH="457200" progId="Equation.3">
                  <p:embed/>
                </p:oleObj>
              </mc:Choice>
              <mc:Fallback>
                <p:oleObj name="Rovnice" r:id="rId3" imgW="67284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4149080"/>
                        <a:ext cx="1430338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09600" y="17526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cs-CZ" kern="0" dirty="0"/>
              <a:t>BRDF </a:t>
            </a:r>
            <a:r>
              <a:rPr lang="en-US" kern="0" dirty="0"/>
              <a:t>of the ideal refraction is a delta distribution</a:t>
            </a:r>
            <a:r>
              <a:rPr lang="cs-CZ" kern="0" dirty="0"/>
              <a:t>:</a:t>
            </a:r>
            <a:endParaRPr lang="en-US" kern="0" dirty="0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of ideal refraction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  <a:p>
            <a:pPr lvl="1"/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122750"/>
              </p:ext>
            </p:extLst>
          </p:nvPr>
        </p:nvGraphicFramePr>
        <p:xfrm>
          <a:off x="295275" y="3954760"/>
          <a:ext cx="84137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022" name="Equation" r:id="rId3" imgW="4190760" imgH="457200" progId="Equation.3">
                  <p:embed/>
                </p:oleObj>
              </mc:Choice>
              <mc:Fallback>
                <p:oleObj name="Equation" r:id="rId3" imgW="4190760" imgH="457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" y="3954760"/>
                        <a:ext cx="8413750" cy="9144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Přímá spojovací šipka 7"/>
          <p:cNvCxnSpPr/>
          <p:nvPr/>
        </p:nvCxnSpPr>
        <p:spPr>
          <a:xfrm flipH="1">
            <a:off x="3491880" y="2852280"/>
            <a:ext cx="1080122" cy="12967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55976" y="2420888"/>
            <a:ext cx="2922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Fresnel transmittance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 rot="16200000" flipH="1">
            <a:off x="1799692" y="3320913"/>
            <a:ext cx="1008112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971600" y="2636837"/>
            <a:ext cx="25747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Change of radiance</a:t>
            </a:r>
          </a:p>
        </p:txBody>
      </p:sp>
      <p:cxnSp>
        <p:nvCxnSpPr>
          <p:cNvPr id="15" name="Přímá spojovací šipka 14"/>
          <p:cNvCxnSpPr>
            <a:stCxn id="17" idx="2"/>
          </p:cNvCxnSpPr>
          <p:nvPr/>
        </p:nvCxnSpPr>
        <p:spPr>
          <a:xfrm flipH="1">
            <a:off x="5652134" y="3429000"/>
            <a:ext cx="56976" cy="6479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963553" y="2998113"/>
            <a:ext cx="14911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Snell’s law</a:t>
            </a:r>
          </a:p>
        </p:txBody>
      </p:sp>
      <p:cxnSp>
        <p:nvCxnSpPr>
          <p:cNvPr id="19" name="Přímá spojovací šipka 18"/>
          <p:cNvCxnSpPr>
            <a:stCxn id="21" idx="0"/>
          </p:cNvCxnSpPr>
          <p:nvPr/>
        </p:nvCxnSpPr>
        <p:spPr>
          <a:xfrm flipV="1">
            <a:off x="6478046" y="4581128"/>
            <a:ext cx="559155" cy="864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812091" y="5445224"/>
            <a:ext cx="53319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n-lt"/>
              </a:rPr>
              <a:t>Refracted ray stays in the incidence plane</a:t>
            </a:r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Fresnel equations</a:t>
            </a:r>
            <a:endParaRPr lang="cs-CZ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Read [</a:t>
            </a:r>
            <a:r>
              <a:rPr lang="cs-CZ" dirty="0" err="1"/>
              <a:t>frenel</a:t>
            </a:r>
            <a:r>
              <a:rPr lang="en-US" dirty="0"/>
              <a:t>]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en-US" dirty="0"/>
              <a:t>Ratio of the transmitted and reflected light depends on the incident direction</a:t>
            </a:r>
            <a:endParaRPr lang="cs-CZ" dirty="0"/>
          </a:p>
          <a:p>
            <a:pPr lvl="1">
              <a:lnSpc>
                <a:spcPct val="90000"/>
              </a:lnSpc>
            </a:pPr>
            <a:r>
              <a:rPr lang="en-US" dirty="0"/>
              <a:t>From above</a:t>
            </a:r>
            <a:r>
              <a:rPr lang="cs-CZ" dirty="0"/>
              <a:t> – </a:t>
            </a:r>
            <a:r>
              <a:rPr lang="en-US" dirty="0"/>
              <a:t>more transmission</a:t>
            </a:r>
            <a:endParaRPr lang="cs-CZ" dirty="0"/>
          </a:p>
          <a:p>
            <a:pPr lvl="1">
              <a:lnSpc>
                <a:spcPct val="90000"/>
              </a:lnSpc>
            </a:pPr>
            <a:r>
              <a:rPr lang="en-US" dirty="0"/>
              <a:t>From the side </a:t>
            </a:r>
            <a:r>
              <a:rPr lang="cs-CZ" dirty="0"/>
              <a:t>– </a:t>
            </a:r>
            <a:r>
              <a:rPr lang="en-US" dirty="0"/>
              <a:t>more reflection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en-US" dirty="0"/>
              <a:t>Extremely important for realistic rendering of glass, water and other smooth dielectrics</a:t>
            </a: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en-US" dirty="0"/>
              <a:t>Not to be confused with</a:t>
            </a:r>
            <a:br>
              <a:rPr lang="en-US" dirty="0"/>
            </a:br>
            <a:r>
              <a:rPr lang="en-US" dirty="0"/>
              <a:t>Fresnel lenses</a:t>
            </a:r>
            <a:br>
              <a:rPr lang="cs-CZ" dirty="0"/>
            </a:br>
            <a:r>
              <a:rPr lang="cs-CZ" dirty="0"/>
              <a:t>(</a:t>
            </a:r>
            <a:r>
              <a:rPr lang="en-US" dirty="0"/>
              <a:t>used in lighthouses</a:t>
            </a:r>
            <a:r>
              <a:rPr lang="cs-CZ" dirty="0"/>
              <a:t>)</a:t>
            </a:r>
            <a:endParaRPr lang="en-US" dirty="0"/>
          </a:p>
        </p:txBody>
      </p:sp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188" y="404813"/>
            <a:ext cx="10001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402138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1500" y="4221163"/>
            <a:ext cx="20828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  <a:endParaRPr lang="cs-CZ" dirty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6084888" y="5013325"/>
            <a:ext cx="22445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u="sng" dirty="0">
                <a:latin typeface="+mj-lt"/>
              </a:rPr>
              <a:t>From above </a:t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- </a:t>
            </a:r>
            <a:r>
              <a:rPr lang="en-US" dirty="0">
                <a:latin typeface="+mj-lt"/>
              </a:rPr>
              <a:t>little reflection</a:t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- </a:t>
            </a:r>
            <a:r>
              <a:rPr lang="en-US" dirty="0">
                <a:latin typeface="+mj-lt"/>
              </a:rPr>
              <a:t>more transmission</a:t>
            </a:r>
            <a:endParaRPr lang="cs-CZ" dirty="0">
              <a:latin typeface="+mj-lt"/>
            </a:endParaRPr>
          </a:p>
        </p:txBody>
      </p:sp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1258888" y="5013325"/>
            <a:ext cx="22445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u="sng" dirty="0">
                <a:latin typeface="+mj-lt"/>
              </a:rPr>
              <a:t>From the side</a:t>
            </a:r>
            <a:r>
              <a:rPr lang="en-US" dirty="0">
                <a:latin typeface="+mj-lt"/>
              </a:rPr>
              <a:t> </a:t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- </a:t>
            </a:r>
            <a:r>
              <a:rPr lang="en-US" dirty="0">
                <a:latin typeface="+mj-lt"/>
              </a:rPr>
              <a:t>little transmission</a:t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- </a:t>
            </a:r>
            <a:r>
              <a:rPr lang="en-US" dirty="0">
                <a:latin typeface="+mj-lt"/>
              </a:rPr>
              <a:t>more reflection</a:t>
            </a:r>
            <a:endParaRPr lang="cs-CZ" dirty="0">
              <a:latin typeface="+mj-lt"/>
            </a:endParaRPr>
          </a:p>
        </p:txBody>
      </p:sp>
      <p:sp>
        <p:nvSpPr>
          <p:cNvPr id="194569" name="Text Box 9"/>
          <p:cNvSpPr txBox="1">
            <a:spLocks noChangeArrowheads="1"/>
          </p:cNvSpPr>
          <p:nvPr/>
        </p:nvSpPr>
        <p:spPr bwMode="auto">
          <a:xfrm>
            <a:off x="3635375" y="5373688"/>
            <a:ext cx="216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latin typeface="+mj-lt"/>
              </a:rPr>
              <a:t>Try for yourself!!!</a:t>
            </a:r>
            <a:endParaRPr lang="cs-CZ" dirty="0">
              <a:latin typeface="+mj-lt"/>
            </a:endParaRPr>
          </a:p>
        </p:txBody>
      </p:sp>
      <p:pic>
        <p:nvPicPr>
          <p:cNvPr id="194570" name="Picture 10"/>
          <p:cNvPicPr>
            <a:picLocks noChangeAspect="1" noChangeArrowheads="1"/>
          </p:cNvPicPr>
          <p:nvPr/>
        </p:nvPicPr>
        <p:blipFill>
          <a:blip r:embed="rId2" cstate="print"/>
          <a:srcRect t="6852" b="11111"/>
          <a:stretch>
            <a:fillRect/>
          </a:stretch>
        </p:blipFill>
        <p:spPr bwMode="auto">
          <a:xfrm>
            <a:off x="539750" y="1196752"/>
            <a:ext cx="813593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Dielectrics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306178" name="Picture 2" descr="http://upload.wikimedia.org/wikipedia/commons/thumb/8/89/Fresnel1.svg/300px-Fresnel1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844" y="2892152"/>
            <a:ext cx="2857500" cy="1905000"/>
          </a:xfrm>
          <a:prstGeom prst="rect">
            <a:avLst/>
          </a:prstGeom>
          <a:noFill/>
        </p:spPr>
      </p:pic>
      <p:pic>
        <p:nvPicPr>
          <p:cNvPr id="306180" name="Picture 4" descr="R_\mathrm{s} = &#10;\left|\frac{n_1\cos\theta_{\mathrm{i}}-n_2\cos\theta_{\mathrm{t}}}{n_1\cos\theta_{\mathrm{i}}+n_2\cos\theta_{\mathrm{t}}}\right|^2&#10;=\left|\frac{n_1\cos\theta_{\mathrm{i}}-n_2\sqrt{1-\left(\frac{n_1}{n_2} \sin\theta_{\mathrm{i}}\right)^2}}{n_1\cos\theta_{\mathrm{i}}+n_2\sqrt{1-\left(\frac{n_1}{n_2} \sin\theta_{\mathrm{i}}\right)^2}}\right|^2"/>
          <p:cNvPicPr>
            <a:picLocks noChangeAspect="1" noChangeArrowheads="1"/>
          </p:cNvPicPr>
          <p:nvPr/>
        </p:nvPicPr>
        <p:blipFill>
          <a:blip r:embed="rId3" cstate="print"/>
          <a:srcRect r="56681"/>
          <a:stretch>
            <a:fillRect/>
          </a:stretch>
        </p:blipFill>
        <p:spPr bwMode="auto">
          <a:xfrm>
            <a:off x="971600" y="2276872"/>
            <a:ext cx="2678687" cy="1211580"/>
          </a:xfrm>
          <a:prstGeom prst="rect">
            <a:avLst/>
          </a:prstGeom>
          <a:noFill/>
        </p:spPr>
      </p:pic>
      <p:pic>
        <p:nvPicPr>
          <p:cNvPr id="306182" name="Picture 6" descr="R_\mathrm{p} =&#10;\left|\frac{n_1\cos\theta_{\mathrm{t}}-n_2\cos\theta_{\mathrm{i}}}{n_1\cos\theta_{\mathrm{t}}+n_2\cos\theta_{\mathrm{i}}}\right|^2&#10;=\left|\frac{n_1\sqrt{1-\left(\frac{n_1}{n_2} \sin\theta_{\mathrm{i}}\right)^2}-n_2\cos\theta_{\mathrm{i}}}{n_1\sqrt{1-\left(\frac{n_1}{n_2} \sin\theta_{\mathrm{i}}\right)^2}+n_2\cos\theta_{\mathrm{i}}}\right|^2"/>
          <p:cNvPicPr>
            <a:picLocks noChangeAspect="1" noChangeArrowheads="1"/>
          </p:cNvPicPr>
          <p:nvPr/>
        </p:nvPicPr>
        <p:blipFill>
          <a:blip r:embed="rId4" cstate="print"/>
          <a:srcRect r="56920"/>
          <a:stretch>
            <a:fillRect/>
          </a:stretch>
        </p:blipFill>
        <p:spPr bwMode="auto">
          <a:xfrm>
            <a:off x="971600" y="3153524"/>
            <a:ext cx="2678680" cy="1211580"/>
          </a:xfrm>
          <a:prstGeom prst="rect">
            <a:avLst/>
          </a:prstGeom>
          <a:noFill/>
        </p:spPr>
      </p:pic>
      <p:pic>
        <p:nvPicPr>
          <p:cNvPr id="306184" name="Picture 8" descr="R = \frac{R_s+R_p}{2}\,\!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581128"/>
            <a:ext cx="1303020" cy="468630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7308304" y="5805264"/>
            <a:ext cx="1645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Image</a:t>
            </a:r>
            <a:r>
              <a:rPr lang="cs-CZ" sz="1400" dirty="0">
                <a:latin typeface="+mn-lt"/>
              </a:rPr>
              <a:t>: </a:t>
            </a:r>
            <a:r>
              <a:rPr lang="cs-CZ" sz="1400" dirty="0" err="1">
                <a:latin typeface="+mn-lt"/>
              </a:rPr>
              <a:t>Wikipedia</a:t>
            </a:r>
            <a:endParaRPr lang="en-US" sz="1400" dirty="0">
              <a:latin typeface="+mn-lt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Dielectrics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286722" name="Picture 2" descr="Fresnel reflection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329780"/>
            <a:ext cx="7620000" cy="36195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  <a:endParaRPr lang="cs-CZ" dirty="0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Metals</a:t>
            </a:r>
            <a:endParaRPr lang="cs-CZ" b="1" dirty="0"/>
          </a:p>
        </p:txBody>
      </p:sp>
      <p:pic>
        <p:nvPicPr>
          <p:cNvPr id="197636" name="Picture 4" descr="patfresnel"/>
          <p:cNvPicPr>
            <a:picLocks noChangeAspect="1" noChangeArrowheads="1"/>
          </p:cNvPicPr>
          <p:nvPr/>
        </p:nvPicPr>
        <p:blipFill>
          <a:blip r:embed="rId2" cstate="print"/>
          <a:srcRect l="3155" t="17414" r="49192" b="14156"/>
          <a:stretch>
            <a:fillRect/>
          </a:stretch>
        </p:blipFill>
        <p:spPr bwMode="auto">
          <a:xfrm>
            <a:off x="2483768" y="1772816"/>
            <a:ext cx="4248472" cy="4536504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Výseč 38"/>
          <p:cNvSpPr/>
          <p:nvPr/>
        </p:nvSpPr>
        <p:spPr>
          <a:xfrm>
            <a:off x="3012777" y="2283743"/>
            <a:ext cx="2419350" cy="2419350"/>
          </a:xfrm>
          <a:prstGeom prst="pie">
            <a:avLst>
              <a:gd name="adj1" fmla="val 13800788"/>
              <a:gd name="adj2" fmla="val 1619398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Výseč 3"/>
          <p:cNvSpPr/>
          <p:nvPr/>
        </p:nvSpPr>
        <p:spPr>
          <a:xfrm>
            <a:off x="2725208" y="1981776"/>
            <a:ext cx="2994488" cy="2994488"/>
          </a:xfrm>
          <a:prstGeom prst="pie">
            <a:avLst>
              <a:gd name="adj1" fmla="val 18643838"/>
              <a:gd name="adj2" fmla="val 2032395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I) Adopt radiometric notation</a:t>
            </a:r>
            <a:endParaRPr lang="cs-CZ" sz="3200" dirty="0"/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867256"/>
              </p:ext>
            </p:extLst>
          </p:nvPr>
        </p:nvGraphicFramePr>
        <p:xfrm>
          <a:off x="2515293" y="4555976"/>
          <a:ext cx="46323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94" name="Rovnice" r:id="rId3" imgW="2311200" imgH="241200" progId="Equation.3">
                  <p:embed/>
                </p:oleObj>
              </mc:Choice>
              <mc:Fallback>
                <p:oleObj name="Rovnice" r:id="rId3" imgW="2311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93" y="4555976"/>
                        <a:ext cx="463232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7591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301898"/>
              </p:ext>
            </p:extLst>
          </p:nvPr>
        </p:nvGraphicFramePr>
        <p:xfrm>
          <a:off x="2632768" y="5276056"/>
          <a:ext cx="43973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95" name="Rovnice" r:id="rId5" imgW="2197080" imgH="228600" progId="Equation.3">
                  <p:embed/>
                </p:oleObj>
              </mc:Choice>
              <mc:Fallback>
                <p:oleObj name="Rovnice" r:id="rId5" imgW="2197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2768" y="5276056"/>
                        <a:ext cx="439737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AutoShape 5"/>
          <p:cNvSpPr>
            <a:spLocks noChangeArrowheads="1"/>
          </p:cNvSpPr>
          <p:nvPr/>
        </p:nvSpPr>
        <p:spPr bwMode="auto">
          <a:xfrm>
            <a:off x="2319039" y="1340768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3009602" y="3493418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4214514" y="2083718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" name="Line 8"/>
          <p:cNvSpPr>
            <a:spLocks noChangeShapeType="1"/>
          </p:cNvSpPr>
          <p:nvPr/>
        </p:nvSpPr>
        <p:spPr bwMode="auto">
          <a:xfrm>
            <a:off x="3205554" y="2283743"/>
            <a:ext cx="986735" cy="11890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" name="Line 9"/>
          <p:cNvSpPr>
            <a:spLocks noChangeShapeType="1"/>
          </p:cNvSpPr>
          <p:nvPr/>
        </p:nvSpPr>
        <p:spPr bwMode="auto">
          <a:xfrm flipV="1">
            <a:off x="4222452" y="2780630"/>
            <a:ext cx="1768475" cy="6921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 flipH="1">
            <a:off x="4219276" y="2105001"/>
            <a:ext cx="1157283" cy="136143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" name="Line 11"/>
          <p:cNvSpPr>
            <a:spLocks noChangeShapeType="1"/>
          </p:cNvSpPr>
          <p:nvPr/>
        </p:nvSpPr>
        <p:spPr bwMode="auto">
          <a:xfrm>
            <a:off x="7143452" y="1845593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" name="Line 12"/>
          <p:cNvSpPr>
            <a:spLocks noChangeShapeType="1"/>
          </p:cNvSpPr>
          <p:nvPr/>
        </p:nvSpPr>
        <p:spPr bwMode="auto">
          <a:xfrm flipH="1">
            <a:off x="7486352" y="1974180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" name="Line 13"/>
          <p:cNvSpPr>
            <a:spLocks noChangeShapeType="1"/>
          </p:cNvSpPr>
          <p:nvPr/>
        </p:nvSpPr>
        <p:spPr bwMode="auto">
          <a:xfrm>
            <a:off x="7399039" y="1905918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70" name="Group 14"/>
          <p:cNvGrpSpPr>
            <a:grpSpLocks/>
          </p:cNvGrpSpPr>
          <p:nvPr/>
        </p:nvGrpSpPr>
        <p:grpSpPr bwMode="auto">
          <a:xfrm>
            <a:off x="4200227" y="2342480"/>
            <a:ext cx="993775" cy="1141413"/>
            <a:chOff x="2787" y="2622"/>
            <a:chExt cx="847" cy="937"/>
          </a:xfrm>
        </p:grpSpPr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Text Box 20"/>
          <p:cNvSpPr txBox="1">
            <a:spLocks noChangeArrowheads="1"/>
          </p:cNvSpPr>
          <p:nvPr/>
        </p:nvSpPr>
        <p:spPr bwMode="auto">
          <a:xfrm>
            <a:off x="2767718" y="2065658"/>
            <a:ext cx="4972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dirty="0" err="1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cs-CZ" sz="2800" baseline="-25000" dirty="0" err="1">
                <a:solidFill>
                  <a:srgbClr val="FF0000"/>
                </a:solidFill>
                <a:latin typeface="Times New Roman" pitchFamily="18" charset="0"/>
              </a:rPr>
              <a:t>i</a:t>
            </a:r>
            <a:endParaRPr lang="en-US" sz="2800" baseline="-25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7" name="Text Box 21"/>
          <p:cNvSpPr txBox="1">
            <a:spLocks noChangeArrowheads="1"/>
          </p:cNvSpPr>
          <p:nvPr/>
        </p:nvSpPr>
        <p:spPr bwMode="auto">
          <a:xfrm>
            <a:off x="5378713" y="1804818"/>
            <a:ext cx="3433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>
                <a:latin typeface="Times New Roman" pitchFamily="18" charset="0"/>
              </a:rPr>
              <a:t>r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8" name="Text Box 22"/>
          <p:cNvSpPr txBox="1">
            <a:spLocks noChangeArrowheads="1"/>
          </p:cNvSpPr>
          <p:nvPr/>
        </p:nvSpPr>
        <p:spPr bwMode="auto">
          <a:xfrm>
            <a:off x="5892454" y="2556232"/>
            <a:ext cx="5517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dirty="0" err="1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cs-CZ" sz="2800" baseline="-25000" dirty="0" err="1">
                <a:solidFill>
                  <a:srgbClr val="FF0000"/>
                </a:solidFill>
                <a:latin typeface="Times New Roman" pitchFamily="18" charset="0"/>
              </a:rPr>
              <a:t>o</a:t>
            </a:r>
            <a:endParaRPr lang="en-US" sz="2800" baseline="-25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9" name="Text Box 23"/>
          <p:cNvSpPr txBox="1">
            <a:spLocks noChangeArrowheads="1"/>
          </p:cNvSpPr>
          <p:nvPr/>
        </p:nvSpPr>
        <p:spPr bwMode="auto">
          <a:xfrm>
            <a:off x="4219618" y="1742681"/>
            <a:ext cx="3850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>
                <a:latin typeface="Times New Roman" pitchFamily="18" charset="0"/>
              </a:rPr>
              <a:t>n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5" name="Zástupný symbol pro zápatí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96619" y="5949280"/>
            <a:ext cx="829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Exact same thing as on the previous slide – just using physically-based notation.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398789" y="2310456"/>
            <a:ext cx="4090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Symbol" panose="05050102010706020507" pitchFamily="18" charset="2"/>
              </a:rPr>
              <a:t>q</a:t>
            </a:r>
            <a:r>
              <a:rPr lang="en-US" sz="2200" baseline="-25000" dirty="0" err="1">
                <a:latin typeface="+mn-lt"/>
              </a:rPr>
              <a:t>r</a:t>
            </a:r>
            <a:endParaRPr lang="en-US" sz="2200" baseline="-25000" dirty="0">
              <a:latin typeface="+mn-lt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3491880" y="1915731"/>
            <a:ext cx="3866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Symbol" panose="05050102010706020507" pitchFamily="18" charset="2"/>
              </a:rPr>
              <a:t>q</a:t>
            </a:r>
            <a:r>
              <a:rPr lang="en-US" sz="2200" baseline="-25000" dirty="0">
                <a:latin typeface="+mn-lt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302150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E6B3-AB2B-4ED7-8A54-62906D86D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Fresnel equations in 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75743-F5D3-4021-8861-75614C335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https://seblagarde.wordpress.com/2013/04/29/memo-on-fresnel-equations/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F63241-94A7-4415-90D0-3D2255780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25374825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BA612B-DA05-4D43-AED6-B7883269C866}"/>
              </a:ext>
            </a:extLst>
          </p:cNvPr>
          <p:cNvSpPr txBox="1"/>
          <p:nvPr/>
        </p:nvSpPr>
        <p:spPr>
          <a:xfrm rot="971523">
            <a:off x="6209240" y="311684"/>
            <a:ext cx="2601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Diggression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57008E-E938-46EC-81D6-DB3A3F2099B0}"/>
              </a:ext>
            </a:extLst>
          </p:cNvPr>
          <p:cNvSpPr txBox="1"/>
          <p:nvPr/>
        </p:nvSpPr>
        <p:spPr>
          <a:xfrm rot="971523">
            <a:off x="6209240" y="311684"/>
            <a:ext cx="2601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Diggression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Glossy reflection</a:t>
            </a:r>
            <a:endParaRPr lang="cs-CZ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  <p:pic>
        <p:nvPicPr>
          <p:cNvPr id="6" name="Picture 4" descr="glossy_br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56992"/>
            <a:ext cx="2700337" cy="28797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Glossy reflection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5770563" cy="4646612"/>
          </a:xfrm>
        </p:spPr>
        <p:txBody>
          <a:bodyPr/>
          <a:lstStyle/>
          <a:p>
            <a:r>
              <a:rPr lang="en-US" dirty="0"/>
              <a:t>Neither ideal diffuse nor ideal mirror</a:t>
            </a:r>
            <a:endParaRPr lang="cs-CZ" dirty="0"/>
          </a:p>
          <a:p>
            <a:r>
              <a:rPr lang="en-US" dirty="0"/>
              <a:t>All real materials in fact fall in this category</a:t>
            </a:r>
          </a:p>
          <a:p>
            <a:endParaRPr lang="en-US" dirty="0"/>
          </a:p>
        </p:txBody>
      </p:sp>
      <p:pic>
        <p:nvPicPr>
          <p:cNvPr id="112644" name="Picture 4" descr="glossy_br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188913"/>
            <a:ext cx="2700337" cy="2879725"/>
          </a:xfrm>
          <a:prstGeom prst="rect">
            <a:avLst/>
          </a:prstGeom>
          <a:noFill/>
        </p:spPr>
      </p:pic>
      <p:pic>
        <p:nvPicPr>
          <p:cNvPr id="112646" name="Picture 6" descr="10F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6438" y="3357563"/>
            <a:ext cx="4303712" cy="3227387"/>
          </a:xfrm>
          <a:prstGeom prst="rect">
            <a:avLst/>
          </a:prstGeom>
          <a:noFill/>
        </p:spPr>
      </p:pic>
      <p:pic>
        <p:nvPicPr>
          <p:cNvPr id="112647" name="Picture 7" descr="dzban_venku02-vyre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338" y="3357563"/>
            <a:ext cx="3743325" cy="3182937"/>
          </a:xfrm>
          <a:prstGeom prst="rect">
            <a:avLst/>
          </a:prstGeom>
          <a:noFill/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88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/>
              <a:t>BRDF model</a:t>
            </a:r>
            <a:r>
              <a:rPr lang="en-US" b="1" dirty="0"/>
              <a:t>s</a:t>
            </a:r>
            <a:endParaRPr lang="cs-CZ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modeling</a:t>
            </a:r>
            <a:endParaRPr lang="cs-CZ" dirty="0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2"/>
            <a:ext cx="3035300" cy="5089525"/>
          </a:xfrm>
        </p:spPr>
        <p:txBody>
          <a:bodyPr/>
          <a:lstStyle/>
          <a:p>
            <a:pPr marL="457200" indent="-457200"/>
            <a:r>
              <a:rPr lang="cs-CZ" dirty="0"/>
              <a:t>BRDF </a:t>
            </a:r>
            <a:r>
              <a:rPr lang="en-US" dirty="0"/>
              <a:t>is a model of the bulk behavior of light when viewing a surface from distance</a:t>
            </a:r>
            <a:endParaRPr lang="cs-CZ" dirty="0"/>
          </a:p>
          <a:p>
            <a:pPr marL="457200" indent="-457200"/>
            <a:r>
              <a:rPr lang="cs-CZ" b="1" dirty="0"/>
              <a:t>BRDF</a:t>
            </a:r>
            <a:r>
              <a:rPr lang="en-US" b="1" dirty="0"/>
              <a:t> models</a:t>
            </a:r>
            <a:endParaRPr lang="cs-CZ" b="1" dirty="0"/>
          </a:p>
          <a:p>
            <a:pPr marL="763588" lvl="1" indent="-419100"/>
            <a:r>
              <a:rPr lang="en-US" dirty="0"/>
              <a:t>Empirical</a:t>
            </a:r>
            <a:endParaRPr lang="cs-CZ" dirty="0"/>
          </a:p>
          <a:p>
            <a:pPr marL="763588" lvl="1" indent="-419100"/>
            <a:r>
              <a:rPr lang="en-US" dirty="0"/>
              <a:t>Physically </a:t>
            </a:r>
            <a:br>
              <a:rPr lang="en-US" dirty="0"/>
            </a:br>
            <a:r>
              <a:rPr lang="en-US" dirty="0"/>
              <a:t>based</a:t>
            </a:r>
            <a:endParaRPr lang="cs-CZ" dirty="0"/>
          </a:p>
          <a:p>
            <a:pPr marL="763588" lvl="1" indent="-419100"/>
            <a:r>
              <a:rPr lang="en-US" dirty="0"/>
              <a:t>Approximation</a:t>
            </a:r>
            <a:br>
              <a:rPr lang="en-US" dirty="0"/>
            </a:br>
            <a:r>
              <a:rPr lang="en-US" dirty="0"/>
              <a:t>of measured data</a:t>
            </a:r>
            <a:endParaRPr lang="cs-CZ" dirty="0"/>
          </a:p>
          <a:p>
            <a:pPr marL="763588" lvl="1" indent="-419100"/>
            <a:endParaRPr lang="cs-CZ" dirty="0"/>
          </a:p>
        </p:txBody>
      </p:sp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1268413"/>
            <a:ext cx="550862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3084513" y="4292600"/>
            <a:ext cx="1474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itchFamily="18" charset="0"/>
              </a:rPr>
              <a:t>(a.k.a </a:t>
            </a:r>
            <a:r>
              <a:rPr lang="cs-CZ" sz="1400" dirty="0" err="1">
                <a:latin typeface="Times New Roman" pitchFamily="18" charset="0"/>
              </a:rPr>
              <a:t>meso</a:t>
            </a:r>
            <a:r>
              <a:rPr lang="cs-CZ" sz="1400" dirty="0">
                <a:latin typeface="Times New Roman" pitchFamily="18" charset="0"/>
              </a:rPr>
              <a:t>-</a:t>
            </a:r>
            <a:r>
              <a:rPr lang="cs-CZ" sz="1400" dirty="0" err="1">
                <a:latin typeface="Times New Roman" pitchFamily="18" charset="0"/>
              </a:rPr>
              <a:t>scale</a:t>
            </a:r>
            <a:r>
              <a:rPr lang="cs-CZ" sz="1400" dirty="0">
                <a:latin typeface="Times New Roman" pitchFamily="18" charset="0"/>
              </a:rPr>
              <a:t>)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230408" name="Text Box 8"/>
          <p:cNvSpPr txBox="1">
            <a:spLocks noChangeArrowheads="1"/>
          </p:cNvSpPr>
          <p:nvPr/>
        </p:nvSpPr>
        <p:spPr bwMode="auto">
          <a:xfrm>
            <a:off x="4192588" y="40957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Empirical BRDF models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en-US" dirty="0"/>
              <a:t>An arbitrary formula that takes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</a:t>
            </a:r>
            <a:r>
              <a:rPr lang="en-US" dirty="0"/>
              <a:t>and</a:t>
            </a:r>
            <a:r>
              <a:rPr lang="cs-CZ" dirty="0"/>
              <a:t>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en-US" dirty="0"/>
              <a:t> as arguments</a:t>
            </a:r>
            <a:endParaRPr lang="cs-CZ" baseline="-25000" dirty="0"/>
          </a:p>
          <a:p>
            <a:endParaRPr lang="cs-CZ" dirty="0">
              <a:latin typeface="Symbol" pitchFamily="18" charset="2"/>
            </a:endParaRPr>
          </a:p>
          <a:p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a</a:t>
            </a:r>
            <a:r>
              <a:rPr lang="en-US" dirty="0" err="1"/>
              <a:t>nd</a:t>
            </a:r>
            <a:r>
              <a:rPr lang="cs-CZ" dirty="0"/>
              <a:t>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> </a:t>
            </a:r>
            <a:r>
              <a:rPr lang="en-US" dirty="0"/>
              <a:t>are sometimes denoted </a:t>
            </a:r>
            <a:r>
              <a:rPr lang="cs-CZ" i="1" dirty="0"/>
              <a:t>L</a:t>
            </a:r>
            <a:r>
              <a:rPr lang="cs-CZ" dirty="0"/>
              <a:t> (</a:t>
            </a:r>
            <a:r>
              <a:rPr lang="cs-CZ" b="1" dirty="0" err="1"/>
              <a:t>L</a:t>
            </a:r>
            <a:r>
              <a:rPr lang="cs-CZ" dirty="0" err="1"/>
              <a:t>ight</a:t>
            </a:r>
            <a:r>
              <a:rPr lang="cs-CZ" dirty="0"/>
              <a:t> </a:t>
            </a:r>
            <a:r>
              <a:rPr lang="cs-CZ" dirty="0" err="1"/>
              <a:t>direction</a:t>
            </a:r>
            <a:r>
              <a:rPr lang="cs-CZ" dirty="0"/>
              <a:t>)  a </a:t>
            </a:r>
            <a:r>
              <a:rPr lang="cs-CZ" i="1" dirty="0"/>
              <a:t>V</a:t>
            </a:r>
            <a:r>
              <a:rPr lang="cs-CZ" dirty="0"/>
              <a:t> (</a:t>
            </a:r>
            <a:r>
              <a:rPr lang="cs-CZ" b="1" dirty="0" err="1"/>
              <a:t>V</a:t>
            </a:r>
            <a:r>
              <a:rPr lang="cs-CZ" dirty="0" err="1"/>
              <a:t>iewing</a:t>
            </a:r>
            <a:r>
              <a:rPr lang="cs-CZ" dirty="0"/>
              <a:t> </a:t>
            </a:r>
            <a:r>
              <a:rPr lang="cs-CZ" dirty="0" err="1"/>
              <a:t>direction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Example: Phong model</a:t>
            </a:r>
            <a:endParaRPr lang="cs-CZ" dirty="0"/>
          </a:p>
          <a:p>
            <a:endParaRPr lang="cs-CZ" dirty="0"/>
          </a:p>
          <a:p>
            <a:r>
              <a:rPr lang="en-US" dirty="0"/>
              <a:t>Arbitrary shading calculations (</a:t>
            </a:r>
            <a:r>
              <a:rPr lang="en-US" dirty="0" err="1"/>
              <a:t>shaders</a:t>
            </a:r>
            <a:r>
              <a:rPr lang="en-US" dirty="0"/>
              <a:t>)</a:t>
            </a:r>
            <a:endParaRPr lang="cs-CZ" dirty="0"/>
          </a:p>
          <a:p>
            <a:pPr>
              <a:buFont typeface="Wingdings" pitchFamily="2" charset="2"/>
              <a:buNone/>
            </a:pPr>
            <a:endParaRPr lang="cs-CZ" dirty="0"/>
          </a:p>
          <a:p>
            <a:pPr lvl="1"/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BRDF corresponding to the original </a:t>
            </a:r>
            <a:r>
              <a:rPr lang="en-US" sz="3200" dirty="0" err="1"/>
              <a:t>Phong</a:t>
            </a:r>
            <a:r>
              <a:rPr lang="en-US" sz="3200" dirty="0"/>
              <a:t> shading model</a:t>
            </a:r>
            <a:endParaRPr lang="cs-CZ" sz="3200" dirty="0"/>
          </a:p>
        </p:txBody>
      </p:sp>
      <p:graphicFrame>
        <p:nvGraphicFramePr>
          <p:cNvPr id="237601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410395"/>
              </p:ext>
            </p:extLst>
          </p:nvPr>
        </p:nvGraphicFramePr>
        <p:xfrm>
          <a:off x="2709565" y="4437112"/>
          <a:ext cx="3281362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41" name="Rovnice" r:id="rId3" imgW="1638000" imgH="457200" progId="Equation.3">
                  <p:embed/>
                </p:oleObj>
              </mc:Choice>
              <mc:Fallback>
                <p:oleObj name="Rovnice" r:id="rId3" imgW="1638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565" y="4437112"/>
                        <a:ext cx="3281362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Zástupný symbol pro zápatí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24" name="AutoShape 5"/>
          <p:cNvSpPr>
            <a:spLocks noChangeArrowheads="1"/>
          </p:cNvSpPr>
          <p:nvPr/>
        </p:nvSpPr>
        <p:spPr bwMode="auto">
          <a:xfrm>
            <a:off x="2319039" y="1700461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>
            <a:off x="3009602" y="3853111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 flipV="1">
            <a:off x="4214514" y="2443411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3327102" y="2781548"/>
            <a:ext cx="865187" cy="1050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 flipV="1">
            <a:off x="4222452" y="3140323"/>
            <a:ext cx="1768475" cy="692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 flipH="1">
            <a:off x="4219277" y="2548186"/>
            <a:ext cx="1068387" cy="12779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Line 11"/>
          <p:cNvSpPr>
            <a:spLocks noChangeShapeType="1"/>
          </p:cNvSpPr>
          <p:nvPr/>
        </p:nvSpPr>
        <p:spPr bwMode="auto">
          <a:xfrm>
            <a:off x="7143452" y="2205286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Line 12"/>
          <p:cNvSpPr>
            <a:spLocks noChangeShapeType="1"/>
          </p:cNvSpPr>
          <p:nvPr/>
        </p:nvSpPr>
        <p:spPr bwMode="auto">
          <a:xfrm flipH="1">
            <a:off x="7486352" y="2333873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>
            <a:off x="7399039" y="2265611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3" name="Group 14"/>
          <p:cNvGrpSpPr>
            <a:grpSpLocks/>
          </p:cNvGrpSpPr>
          <p:nvPr/>
        </p:nvGrpSpPr>
        <p:grpSpPr bwMode="auto">
          <a:xfrm>
            <a:off x="4200227" y="2702173"/>
            <a:ext cx="993775" cy="1141413"/>
            <a:chOff x="2787" y="2622"/>
            <a:chExt cx="847" cy="937"/>
          </a:xfrm>
        </p:grpSpPr>
        <p:sp>
          <p:nvSpPr>
            <p:cNvPr id="34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2922621" y="2513261"/>
            <a:ext cx="4972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dirty="0" err="1">
                <a:latin typeface="Symbol" pitchFamily="18" charset="2"/>
              </a:rPr>
              <a:t>w</a:t>
            </a:r>
            <a:r>
              <a:rPr lang="cs-CZ" sz="2800" baseline="-25000" dirty="0" err="1">
                <a:latin typeface="Times New Roman" pitchFamily="18" charset="0"/>
              </a:rPr>
              <a:t>i</a:t>
            </a:r>
            <a:endParaRPr lang="en-US" sz="2800" baseline="-25000" dirty="0">
              <a:latin typeface="Times New Roman" pitchFamily="18" charset="0"/>
            </a:endParaRPr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5301996" y="2163741"/>
            <a:ext cx="3433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>
                <a:latin typeface="Times New Roman" pitchFamily="18" charset="0"/>
              </a:rPr>
              <a:t>r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5892454" y="2915925"/>
            <a:ext cx="5517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dirty="0" err="1">
                <a:latin typeface="Symbol" pitchFamily="18" charset="2"/>
              </a:rPr>
              <a:t>w</a:t>
            </a:r>
            <a:r>
              <a:rPr lang="cs-CZ" sz="2800" baseline="-25000" dirty="0" err="1">
                <a:latin typeface="Times New Roman" pitchFamily="18" charset="0"/>
              </a:rPr>
              <a:t>o</a:t>
            </a:r>
            <a:endParaRPr lang="en-US" sz="2800" baseline="-25000" dirty="0">
              <a:latin typeface="Times New Roman" pitchFamily="18" charset="0"/>
            </a:endParaRPr>
          </a:p>
        </p:txBody>
      </p:sp>
      <p:sp>
        <p:nvSpPr>
          <p:cNvPr id="43" name="Text Box 23"/>
          <p:cNvSpPr txBox="1">
            <a:spLocks noChangeArrowheads="1"/>
          </p:cNvSpPr>
          <p:nvPr/>
        </p:nvSpPr>
        <p:spPr bwMode="auto">
          <a:xfrm>
            <a:off x="3999768" y="2016373"/>
            <a:ext cx="3850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>
                <a:latin typeface="Times New Roman" pitchFamily="18" charset="0"/>
              </a:rPr>
              <a:t>n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5398789" y="2670149"/>
            <a:ext cx="4090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Symbol" panose="05050102010706020507" pitchFamily="18" charset="2"/>
              </a:rPr>
              <a:t>q</a:t>
            </a:r>
            <a:r>
              <a:rPr lang="en-US" sz="2200" baseline="-25000" dirty="0" err="1">
                <a:latin typeface="+mn-lt"/>
              </a:rPr>
              <a:t>r</a:t>
            </a:r>
            <a:endParaRPr lang="en-US" sz="2200" baseline="-25000" dirty="0">
              <a:latin typeface="+mn-lt"/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3491880" y="2275424"/>
            <a:ext cx="3866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Symbol" panose="05050102010706020507" pitchFamily="18" charset="2"/>
              </a:rPr>
              <a:t>q</a:t>
            </a:r>
            <a:r>
              <a:rPr lang="en-US" sz="2200" baseline="-25000" dirty="0">
                <a:latin typeface="+mn-lt"/>
              </a:rPr>
              <a:t>i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225571" y="5661248"/>
            <a:ext cx="66928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+mn-lt"/>
              </a:rPr>
              <a:t>Problems</a:t>
            </a:r>
            <a:r>
              <a:rPr lang="en-US" sz="2200" dirty="0">
                <a:latin typeface="+mn-lt"/>
              </a:rPr>
              <a:t>: breaks symmetry &amp; energy conservation</a:t>
            </a:r>
          </a:p>
        </p:txBody>
      </p:sp>
    </p:spTree>
    <p:extLst>
      <p:ext uri="{BB962C8B-B14F-4D97-AF65-F5344CB8AC3E}">
        <p14:creationId xmlns:p14="http://schemas.microsoft.com/office/powerpoint/2010/main" val="587999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BRDF corresponding to the original </a:t>
            </a:r>
            <a:r>
              <a:rPr lang="en-US" sz="3200" dirty="0" err="1"/>
              <a:t>Phong</a:t>
            </a:r>
            <a:r>
              <a:rPr lang="en-US" sz="3200" dirty="0"/>
              <a:t> shading model</a:t>
            </a:r>
            <a:endParaRPr lang="cs-CZ" sz="3200" dirty="0"/>
          </a:p>
        </p:txBody>
      </p:sp>
      <p:graphicFrame>
        <p:nvGraphicFramePr>
          <p:cNvPr id="237601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155181"/>
              </p:ext>
            </p:extLst>
          </p:nvPr>
        </p:nvGraphicFramePr>
        <p:xfrm>
          <a:off x="5179070" y="4376502"/>
          <a:ext cx="3281362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32" name="Rovnice" r:id="rId3" imgW="1638000" imgH="457200" progId="Equation.3">
                  <p:embed/>
                </p:oleObj>
              </mc:Choice>
              <mc:Fallback>
                <p:oleObj name="Rovnice" r:id="rId3" imgW="1638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9070" y="4376502"/>
                        <a:ext cx="3281362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Zástupný symbol pro zápatí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489174" y="4604457"/>
            <a:ext cx="10743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dirty="0">
                <a:latin typeface="Times New Roman" pitchFamily="18" charset="0"/>
              </a:rPr>
              <a:t>BRDF</a:t>
            </a:r>
            <a:r>
              <a:rPr lang="en-US" sz="2400" dirty="0">
                <a:latin typeface="Times New Roman" pitchFamily="18" charset="0"/>
              </a:rPr>
              <a:t>:</a:t>
            </a:r>
            <a:endParaRPr lang="cs-CZ" sz="2400" dirty="0">
              <a:latin typeface="Times New Roman" pitchFamily="18" charset="0"/>
            </a:endParaRPr>
          </a:p>
        </p:txBody>
      </p:sp>
      <p:graphicFrame>
        <p:nvGraphicFramePr>
          <p:cNvPr id="47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557002"/>
              </p:ext>
            </p:extLst>
          </p:nvPr>
        </p:nvGraphicFramePr>
        <p:xfrm>
          <a:off x="1497286" y="4401108"/>
          <a:ext cx="1706562" cy="86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33" name="Rovnice" r:id="rId5" imgW="850680" imgH="431640" progId="Equation.3">
                  <p:embed/>
                </p:oleObj>
              </mc:Choice>
              <mc:Fallback>
                <p:oleObj name="Rovnice" r:id="rId5" imgW="8506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7286" y="4401108"/>
                        <a:ext cx="1706562" cy="868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Výseč 50"/>
          <p:cNvSpPr/>
          <p:nvPr/>
        </p:nvSpPr>
        <p:spPr>
          <a:xfrm>
            <a:off x="3012777" y="2283743"/>
            <a:ext cx="2419350" cy="2419350"/>
          </a:xfrm>
          <a:prstGeom prst="pie">
            <a:avLst>
              <a:gd name="adj1" fmla="val 13800788"/>
              <a:gd name="adj2" fmla="val 1619398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Výseč 51"/>
          <p:cNvSpPr/>
          <p:nvPr/>
        </p:nvSpPr>
        <p:spPr>
          <a:xfrm>
            <a:off x="2725208" y="1981776"/>
            <a:ext cx="2994488" cy="2994488"/>
          </a:xfrm>
          <a:prstGeom prst="pie">
            <a:avLst>
              <a:gd name="adj1" fmla="val 18643838"/>
              <a:gd name="adj2" fmla="val 2032395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AutoShape 5"/>
          <p:cNvSpPr>
            <a:spLocks noChangeArrowheads="1"/>
          </p:cNvSpPr>
          <p:nvPr/>
        </p:nvSpPr>
        <p:spPr bwMode="auto">
          <a:xfrm>
            <a:off x="2319039" y="1340768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Line 6"/>
          <p:cNvSpPr>
            <a:spLocks noChangeShapeType="1"/>
          </p:cNvSpPr>
          <p:nvPr/>
        </p:nvSpPr>
        <p:spPr bwMode="auto">
          <a:xfrm>
            <a:off x="3009602" y="3493418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6" name="Line 7"/>
          <p:cNvSpPr>
            <a:spLocks noChangeShapeType="1"/>
          </p:cNvSpPr>
          <p:nvPr/>
        </p:nvSpPr>
        <p:spPr bwMode="auto">
          <a:xfrm flipV="1">
            <a:off x="4214514" y="2083718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7" name="Line 8"/>
          <p:cNvSpPr>
            <a:spLocks noChangeShapeType="1"/>
          </p:cNvSpPr>
          <p:nvPr/>
        </p:nvSpPr>
        <p:spPr bwMode="auto">
          <a:xfrm>
            <a:off x="3327102" y="2421855"/>
            <a:ext cx="865187" cy="1050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" name="Line 9"/>
          <p:cNvSpPr>
            <a:spLocks noChangeShapeType="1"/>
          </p:cNvSpPr>
          <p:nvPr/>
        </p:nvSpPr>
        <p:spPr bwMode="auto">
          <a:xfrm flipV="1">
            <a:off x="4222452" y="2780630"/>
            <a:ext cx="1768475" cy="692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" name="Line 10"/>
          <p:cNvSpPr>
            <a:spLocks noChangeShapeType="1"/>
          </p:cNvSpPr>
          <p:nvPr/>
        </p:nvSpPr>
        <p:spPr bwMode="auto">
          <a:xfrm flipH="1">
            <a:off x="4219277" y="2188493"/>
            <a:ext cx="1068387" cy="12779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" name="Line 11"/>
          <p:cNvSpPr>
            <a:spLocks noChangeShapeType="1"/>
          </p:cNvSpPr>
          <p:nvPr/>
        </p:nvSpPr>
        <p:spPr bwMode="auto">
          <a:xfrm>
            <a:off x="7143452" y="1845593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" name="Line 12"/>
          <p:cNvSpPr>
            <a:spLocks noChangeShapeType="1"/>
          </p:cNvSpPr>
          <p:nvPr/>
        </p:nvSpPr>
        <p:spPr bwMode="auto">
          <a:xfrm flipH="1">
            <a:off x="7486352" y="1974180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" name="Line 13"/>
          <p:cNvSpPr>
            <a:spLocks noChangeShapeType="1"/>
          </p:cNvSpPr>
          <p:nvPr/>
        </p:nvSpPr>
        <p:spPr bwMode="auto">
          <a:xfrm>
            <a:off x="7399039" y="1905918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3" name="Group 14"/>
          <p:cNvGrpSpPr>
            <a:grpSpLocks/>
          </p:cNvGrpSpPr>
          <p:nvPr/>
        </p:nvGrpSpPr>
        <p:grpSpPr bwMode="auto">
          <a:xfrm>
            <a:off x="4200227" y="2342480"/>
            <a:ext cx="993775" cy="1141413"/>
            <a:chOff x="2787" y="2622"/>
            <a:chExt cx="847" cy="937"/>
          </a:xfrm>
        </p:grpSpPr>
        <p:sp>
          <p:nvSpPr>
            <p:cNvPr id="64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" name="Text Box 20"/>
          <p:cNvSpPr txBox="1">
            <a:spLocks noChangeArrowheads="1"/>
          </p:cNvSpPr>
          <p:nvPr/>
        </p:nvSpPr>
        <p:spPr bwMode="auto">
          <a:xfrm>
            <a:off x="2922621" y="2153568"/>
            <a:ext cx="4972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dirty="0" err="1">
                <a:latin typeface="Symbol" pitchFamily="18" charset="2"/>
              </a:rPr>
              <a:t>w</a:t>
            </a:r>
            <a:r>
              <a:rPr lang="cs-CZ" sz="2800" baseline="-25000" dirty="0" err="1">
                <a:latin typeface="Times New Roman" pitchFamily="18" charset="0"/>
              </a:rPr>
              <a:t>i</a:t>
            </a:r>
            <a:endParaRPr lang="en-US" sz="2800" baseline="-25000" dirty="0">
              <a:latin typeface="Times New Roman" pitchFamily="18" charset="0"/>
            </a:endParaRPr>
          </a:p>
        </p:txBody>
      </p:sp>
      <p:sp>
        <p:nvSpPr>
          <p:cNvPr id="70" name="Text Box 21"/>
          <p:cNvSpPr txBox="1">
            <a:spLocks noChangeArrowheads="1"/>
          </p:cNvSpPr>
          <p:nvPr/>
        </p:nvSpPr>
        <p:spPr bwMode="auto">
          <a:xfrm>
            <a:off x="5301996" y="1804048"/>
            <a:ext cx="3433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>
                <a:latin typeface="Times New Roman" pitchFamily="18" charset="0"/>
              </a:rPr>
              <a:t>r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1" name="Text Box 22"/>
          <p:cNvSpPr txBox="1">
            <a:spLocks noChangeArrowheads="1"/>
          </p:cNvSpPr>
          <p:nvPr/>
        </p:nvSpPr>
        <p:spPr bwMode="auto">
          <a:xfrm>
            <a:off x="5892454" y="2556232"/>
            <a:ext cx="5517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dirty="0" err="1">
                <a:latin typeface="Symbol" pitchFamily="18" charset="2"/>
              </a:rPr>
              <a:t>w</a:t>
            </a:r>
            <a:r>
              <a:rPr lang="cs-CZ" sz="2800" baseline="-25000" dirty="0" err="1">
                <a:latin typeface="Times New Roman" pitchFamily="18" charset="0"/>
              </a:rPr>
              <a:t>o</a:t>
            </a:r>
            <a:endParaRPr lang="en-US" sz="2800" baseline="-25000" dirty="0">
              <a:latin typeface="Times New Roman" pitchFamily="18" charset="0"/>
            </a:endParaRPr>
          </a:p>
        </p:txBody>
      </p:sp>
      <p:sp>
        <p:nvSpPr>
          <p:cNvPr id="72" name="Text Box 23"/>
          <p:cNvSpPr txBox="1">
            <a:spLocks noChangeArrowheads="1"/>
          </p:cNvSpPr>
          <p:nvPr/>
        </p:nvSpPr>
        <p:spPr bwMode="auto">
          <a:xfrm>
            <a:off x="3999768" y="1656680"/>
            <a:ext cx="3850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>
                <a:latin typeface="Times New Roman" pitchFamily="18" charset="0"/>
              </a:rPr>
              <a:t>n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3" name="TextovéPole 72"/>
          <p:cNvSpPr txBox="1"/>
          <p:nvPr/>
        </p:nvSpPr>
        <p:spPr>
          <a:xfrm>
            <a:off x="5398789" y="2310456"/>
            <a:ext cx="4090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Symbol" panose="05050102010706020507" pitchFamily="18" charset="2"/>
              </a:rPr>
              <a:t>q</a:t>
            </a:r>
            <a:r>
              <a:rPr lang="en-US" sz="2200" baseline="-25000" dirty="0" err="1">
                <a:latin typeface="+mn-lt"/>
              </a:rPr>
              <a:t>r</a:t>
            </a:r>
            <a:endParaRPr lang="en-US" sz="2200" baseline="-25000" dirty="0">
              <a:latin typeface="+mn-lt"/>
            </a:endParaRPr>
          </a:p>
        </p:txBody>
      </p:sp>
      <p:sp>
        <p:nvSpPr>
          <p:cNvPr id="74" name="TextovéPole 73"/>
          <p:cNvSpPr txBox="1"/>
          <p:nvPr/>
        </p:nvSpPr>
        <p:spPr>
          <a:xfrm>
            <a:off x="3491880" y="1915731"/>
            <a:ext cx="3866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Symbol" panose="05050102010706020507" pitchFamily="18" charset="2"/>
              </a:rPr>
              <a:t>q</a:t>
            </a:r>
            <a:r>
              <a:rPr lang="en-US" sz="2200" baseline="-25000" dirty="0">
                <a:latin typeface="+mn-lt"/>
              </a:rPr>
              <a:t>i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3528" y="5373216"/>
            <a:ext cx="3155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General definition of a BRDF</a:t>
            </a:r>
          </a:p>
        </p:txBody>
      </p:sp>
      <p:sp>
        <p:nvSpPr>
          <p:cNvPr id="75" name="TextovéPole 74"/>
          <p:cNvSpPr txBox="1"/>
          <p:nvPr/>
        </p:nvSpPr>
        <p:spPr>
          <a:xfrm>
            <a:off x="4981124" y="5373216"/>
            <a:ext cx="3817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Application of this definition to the </a:t>
            </a:r>
            <a:br>
              <a:rPr lang="en-US" dirty="0">
                <a:latin typeface="+mn-lt"/>
              </a:rPr>
            </a:br>
            <a:r>
              <a:rPr lang="en-US" dirty="0" err="1">
                <a:latin typeface="+mn-lt"/>
              </a:rPr>
              <a:t>Phong</a:t>
            </a:r>
            <a:r>
              <a:rPr lang="en-US" dirty="0">
                <a:latin typeface="+mn-lt"/>
              </a:rPr>
              <a:t> shading formula.</a:t>
            </a:r>
          </a:p>
        </p:txBody>
      </p:sp>
    </p:spTree>
    <p:extLst>
      <p:ext uri="{BB962C8B-B14F-4D97-AF65-F5344CB8AC3E}">
        <p14:creationId xmlns:p14="http://schemas.microsoft.com/office/powerpoint/2010/main" val="995913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Physically-plausible Phong BRDF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Modification to ensure reciprocity (symmetry) and energy conservation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en-US" dirty="0"/>
              <a:t>Energy conserved when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is still an empirical formula </a:t>
            </a:r>
            <a:r>
              <a:rPr lang="cs-CZ" dirty="0"/>
              <a:t>(</a:t>
            </a:r>
            <a:r>
              <a:rPr lang="en-US" dirty="0"/>
              <a:t>i.e. it does not follow from physical considerations</a:t>
            </a:r>
            <a:r>
              <a:rPr lang="cs-CZ" dirty="0"/>
              <a:t>), </a:t>
            </a:r>
            <a:r>
              <a:rPr lang="en-US" dirty="0"/>
              <a:t>but at least it fulfills the basic properties of a BRDF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16589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082209"/>
              </p:ext>
            </p:extLst>
          </p:nvPr>
        </p:nvGraphicFramePr>
        <p:xfrm>
          <a:off x="2231231" y="2453704"/>
          <a:ext cx="4681538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92" name="Rovnice" r:id="rId3" imgW="2044440" imgH="393480" progId="Equation.3">
                  <p:embed/>
                </p:oleObj>
              </mc:Choice>
              <mc:Fallback>
                <p:oleObj name="Rovnice" r:id="rId3" imgW="20444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1231" y="2453704"/>
                        <a:ext cx="4681538" cy="9032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8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30974"/>
              </p:ext>
            </p:extLst>
          </p:nvPr>
        </p:nvGraphicFramePr>
        <p:xfrm>
          <a:off x="3275856" y="4365104"/>
          <a:ext cx="1604963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93" name="Rovnice" r:id="rId5" imgW="698400" imgH="228600" progId="Equation.3">
                  <p:embed/>
                </p:oleObj>
              </mc:Choice>
              <mc:Fallback>
                <p:oleObj name="Rovnice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4365104"/>
                        <a:ext cx="1604963" cy="5254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3478567460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Physically-plausible BRDF models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E.g.</a:t>
            </a:r>
            <a:r>
              <a:rPr lang="cs-CZ" dirty="0"/>
              <a:t> </a:t>
            </a:r>
            <a:r>
              <a:rPr lang="cs-CZ" dirty="0" err="1"/>
              <a:t>Torrance-Sparrow</a:t>
            </a:r>
            <a:r>
              <a:rPr lang="cs-CZ" dirty="0"/>
              <a:t> </a:t>
            </a:r>
            <a:r>
              <a:rPr lang="en-US" dirty="0"/>
              <a:t>/ </a:t>
            </a:r>
            <a:r>
              <a:rPr lang="cs-CZ" dirty="0" err="1"/>
              <a:t>Cook-Torrance</a:t>
            </a:r>
            <a:r>
              <a:rPr lang="cs-CZ" dirty="0"/>
              <a:t> model</a:t>
            </a:r>
          </a:p>
          <a:p>
            <a:endParaRPr lang="cs-CZ" dirty="0"/>
          </a:p>
          <a:p>
            <a:r>
              <a:rPr lang="en-US" dirty="0"/>
              <a:t>Based on the </a:t>
            </a:r>
            <a:r>
              <a:rPr lang="en-US" b="1" dirty="0"/>
              <a:t>microfacet theory</a:t>
            </a:r>
            <a:endParaRPr lang="cs-CZ" b="1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Microfacet</a:t>
            </a:r>
            <a:r>
              <a:rPr lang="en-US" dirty="0"/>
              <a:t> BRDF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en-US" dirty="0"/>
              <a:t>Analytically derived</a:t>
            </a:r>
            <a:endParaRPr lang="cs-CZ" dirty="0"/>
          </a:p>
          <a:p>
            <a:endParaRPr lang="cs-CZ" dirty="0"/>
          </a:p>
          <a:p>
            <a:r>
              <a:rPr lang="en-US" dirty="0"/>
              <a:t>Used for modeling rough surfaces </a:t>
            </a:r>
            <a:r>
              <a:rPr lang="cs-CZ" dirty="0"/>
              <a:t>(</a:t>
            </a:r>
            <a:r>
              <a:rPr lang="en-US" dirty="0"/>
              <a:t>as the Phong model</a:t>
            </a:r>
            <a:r>
              <a:rPr lang="cs-CZ" dirty="0"/>
              <a:t>)</a:t>
            </a:r>
          </a:p>
          <a:p>
            <a:pPr lvl="1"/>
            <a:endParaRPr lang="cs-CZ" dirty="0"/>
          </a:p>
          <a:p>
            <a:pPr lvl="1"/>
            <a:r>
              <a:rPr lang="en-US" dirty="0"/>
              <a:t>Corresponds more closely to reality than Phong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en-US" dirty="0"/>
              <a:t>Derived from a physical model of the surface microgeometry </a:t>
            </a:r>
            <a:r>
              <a:rPr lang="cs-CZ" dirty="0"/>
              <a:t>(</a:t>
            </a:r>
            <a:r>
              <a:rPr lang="en-US" dirty="0"/>
              <a:t>as opposed to “because it looks good”-approach used for the Phong model)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Microfacet</a:t>
            </a:r>
            <a:r>
              <a:rPr lang="en-US" dirty="0"/>
              <a:t> BRDF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Assumes that the </a:t>
            </a:r>
            <a:r>
              <a:rPr lang="en-US" sz="2400" dirty="0" err="1"/>
              <a:t>macrosurface</a:t>
            </a:r>
            <a:r>
              <a:rPr lang="en-US" sz="2400" dirty="0"/>
              <a:t> consists of randomly oriented microfacets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dirty="0"/>
              <a:t>We assume that each microfacet behaves as an ideal mirror</a:t>
            </a:r>
            <a:r>
              <a:rPr lang="en-US" sz="2400" dirty="0"/>
              <a:t>.</a:t>
            </a:r>
          </a:p>
          <a:p>
            <a:pPr eaLnBrk="1" hangingPunct="1"/>
            <a:r>
              <a:rPr lang="en-US" sz="2400" dirty="0"/>
              <a:t>We consider 3 phenomena</a:t>
            </a:r>
            <a:r>
              <a:rPr lang="cs-CZ" sz="2400" dirty="0"/>
              <a:t>:</a:t>
            </a:r>
            <a:endParaRPr lang="en-US" sz="2400" dirty="0"/>
          </a:p>
        </p:txBody>
      </p:sp>
      <p:sp>
        <p:nvSpPr>
          <p:cNvPr id="62468" name="Freeform 4"/>
          <p:cNvSpPr>
            <a:spLocks/>
          </p:cNvSpPr>
          <p:nvPr/>
        </p:nvSpPr>
        <p:spPr bwMode="auto">
          <a:xfrm>
            <a:off x="1452563" y="2457450"/>
            <a:ext cx="6061075" cy="796925"/>
          </a:xfrm>
          <a:custGeom>
            <a:avLst/>
            <a:gdLst>
              <a:gd name="T0" fmla="*/ 0 w 3818"/>
              <a:gd name="T1" fmla="*/ 2147483647 h 502"/>
              <a:gd name="T2" fmla="*/ 2147483647 w 3818"/>
              <a:gd name="T3" fmla="*/ 2147483647 h 502"/>
              <a:gd name="T4" fmla="*/ 2147483647 w 3818"/>
              <a:gd name="T5" fmla="*/ 2147483647 h 502"/>
              <a:gd name="T6" fmla="*/ 2147483647 w 3818"/>
              <a:gd name="T7" fmla="*/ 2147483647 h 502"/>
              <a:gd name="T8" fmla="*/ 2147483647 w 3818"/>
              <a:gd name="T9" fmla="*/ 2147483647 h 502"/>
              <a:gd name="T10" fmla="*/ 2147483647 w 3818"/>
              <a:gd name="T11" fmla="*/ 2147483647 h 502"/>
              <a:gd name="T12" fmla="*/ 2147483647 w 3818"/>
              <a:gd name="T13" fmla="*/ 2147483647 h 502"/>
              <a:gd name="T14" fmla="*/ 2147483647 w 3818"/>
              <a:gd name="T15" fmla="*/ 2147483647 h 502"/>
              <a:gd name="T16" fmla="*/ 2147483647 w 3818"/>
              <a:gd name="T17" fmla="*/ 2147483647 h 502"/>
              <a:gd name="T18" fmla="*/ 2147483647 w 3818"/>
              <a:gd name="T19" fmla="*/ 2147483647 h 502"/>
              <a:gd name="T20" fmla="*/ 2147483647 w 3818"/>
              <a:gd name="T21" fmla="*/ 0 h 502"/>
              <a:gd name="T22" fmla="*/ 2147483647 w 3818"/>
              <a:gd name="T23" fmla="*/ 2147483647 h 502"/>
              <a:gd name="T24" fmla="*/ 2147483647 w 3818"/>
              <a:gd name="T25" fmla="*/ 2147483647 h 5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18"/>
              <a:gd name="T40" fmla="*/ 0 h 502"/>
              <a:gd name="T41" fmla="*/ 3818 w 3818"/>
              <a:gd name="T42" fmla="*/ 502 h 50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18" h="502">
                <a:moveTo>
                  <a:pt x="0" y="56"/>
                </a:moveTo>
                <a:lnTo>
                  <a:pt x="557" y="502"/>
                </a:lnTo>
                <a:lnTo>
                  <a:pt x="892" y="56"/>
                </a:lnTo>
                <a:lnTo>
                  <a:pt x="1031" y="474"/>
                </a:lnTo>
                <a:lnTo>
                  <a:pt x="1365" y="56"/>
                </a:lnTo>
                <a:lnTo>
                  <a:pt x="1811" y="446"/>
                </a:lnTo>
                <a:lnTo>
                  <a:pt x="2034" y="56"/>
                </a:lnTo>
                <a:lnTo>
                  <a:pt x="2118" y="446"/>
                </a:lnTo>
                <a:lnTo>
                  <a:pt x="2536" y="28"/>
                </a:lnTo>
                <a:lnTo>
                  <a:pt x="2787" y="418"/>
                </a:lnTo>
                <a:lnTo>
                  <a:pt x="3205" y="0"/>
                </a:lnTo>
                <a:lnTo>
                  <a:pt x="3512" y="418"/>
                </a:lnTo>
                <a:lnTo>
                  <a:pt x="3818" y="5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084168" y="5041869"/>
            <a:ext cx="1691489" cy="1206203"/>
            <a:chOff x="755029" y="5208588"/>
            <a:chExt cx="1691489" cy="1206203"/>
          </a:xfrm>
        </p:grpSpPr>
        <p:sp>
          <p:nvSpPr>
            <p:cNvPr id="62469" name="Line 5"/>
            <p:cNvSpPr>
              <a:spLocks noChangeShapeType="1"/>
            </p:cNvSpPr>
            <p:nvPr/>
          </p:nvSpPr>
          <p:spPr bwMode="auto">
            <a:xfrm>
              <a:off x="1270098" y="5208588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0" name="Line 6"/>
            <p:cNvSpPr>
              <a:spLocks noChangeShapeType="1"/>
            </p:cNvSpPr>
            <p:nvPr/>
          </p:nvSpPr>
          <p:spPr bwMode="auto">
            <a:xfrm flipV="1">
              <a:off x="1803498" y="5208588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1" name="Line 7"/>
            <p:cNvSpPr>
              <a:spLocks noChangeShapeType="1"/>
            </p:cNvSpPr>
            <p:nvPr/>
          </p:nvSpPr>
          <p:spPr bwMode="auto">
            <a:xfrm>
              <a:off x="971052" y="5323910"/>
              <a:ext cx="984845" cy="1132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0" name="Text Box 16"/>
            <p:cNvSpPr txBox="1">
              <a:spLocks noChangeArrowheads="1"/>
            </p:cNvSpPr>
            <p:nvPr/>
          </p:nvSpPr>
          <p:spPr bwMode="auto">
            <a:xfrm>
              <a:off x="755029" y="5953126"/>
              <a:ext cx="169148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b="0" dirty="0">
                  <a:latin typeface="+mj-lt"/>
                  <a:cs typeface="Times New Roman" pitchFamily="18" charset="0"/>
                </a:rPr>
                <a:t>Shadowing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43040" y="5041869"/>
            <a:ext cx="1414953" cy="1206203"/>
            <a:chOff x="3627016" y="5208588"/>
            <a:chExt cx="1414953" cy="1206203"/>
          </a:xfrm>
        </p:grpSpPr>
        <p:sp>
          <p:nvSpPr>
            <p:cNvPr id="62472" name="Line 8"/>
            <p:cNvSpPr>
              <a:spLocks noChangeShapeType="1"/>
            </p:cNvSpPr>
            <p:nvPr/>
          </p:nvSpPr>
          <p:spPr bwMode="auto">
            <a:xfrm>
              <a:off x="3864496" y="5208588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3" name="Line 9"/>
            <p:cNvSpPr>
              <a:spLocks noChangeShapeType="1"/>
            </p:cNvSpPr>
            <p:nvPr/>
          </p:nvSpPr>
          <p:spPr bwMode="auto">
            <a:xfrm flipV="1">
              <a:off x="4397896" y="5208588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4" name="Line 10"/>
            <p:cNvSpPr>
              <a:spLocks noChangeShapeType="1"/>
            </p:cNvSpPr>
            <p:nvPr/>
          </p:nvSpPr>
          <p:spPr bwMode="auto">
            <a:xfrm flipH="1" flipV="1">
              <a:off x="3627016" y="5208588"/>
              <a:ext cx="914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1" name="Text Box 17"/>
            <p:cNvSpPr txBox="1">
              <a:spLocks noChangeArrowheads="1"/>
            </p:cNvSpPr>
            <p:nvPr/>
          </p:nvSpPr>
          <p:spPr bwMode="auto">
            <a:xfrm>
              <a:off x="3690317" y="5953126"/>
              <a:ext cx="135165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b="0" dirty="0">
                  <a:latin typeface="+mj-lt"/>
                  <a:cs typeface="Times New Roman" pitchFamily="18" charset="0"/>
                </a:rPr>
                <a:t>Masking</a:t>
              </a: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1115616" y="4535605"/>
            <a:ext cx="1656184" cy="1892003"/>
            <a:chOff x="6372200" y="4201293"/>
            <a:chExt cx="1656184" cy="1892003"/>
          </a:xfrm>
        </p:grpSpPr>
        <p:sp>
          <p:nvSpPr>
            <p:cNvPr id="62475" name="Line 11"/>
            <p:cNvSpPr>
              <a:spLocks noChangeShapeType="1"/>
            </p:cNvSpPr>
            <p:nvPr/>
          </p:nvSpPr>
          <p:spPr bwMode="auto">
            <a:xfrm>
              <a:off x="6682927" y="4887093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6" name="Line 12"/>
            <p:cNvSpPr>
              <a:spLocks noChangeShapeType="1"/>
            </p:cNvSpPr>
            <p:nvPr/>
          </p:nvSpPr>
          <p:spPr bwMode="auto">
            <a:xfrm flipV="1">
              <a:off x="7216327" y="4887093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7" name="Line 13"/>
            <p:cNvSpPr>
              <a:spLocks noChangeShapeType="1"/>
            </p:cNvSpPr>
            <p:nvPr/>
          </p:nvSpPr>
          <p:spPr bwMode="auto">
            <a:xfrm>
              <a:off x="6682927" y="4201293"/>
              <a:ext cx="7620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8" name="Line 14"/>
            <p:cNvSpPr>
              <a:spLocks noChangeShapeType="1"/>
            </p:cNvSpPr>
            <p:nvPr/>
          </p:nvSpPr>
          <p:spPr bwMode="auto">
            <a:xfrm flipH="1" flipV="1">
              <a:off x="6372200" y="4620393"/>
              <a:ext cx="1072727" cy="419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Text Box 18"/>
            <p:cNvSpPr txBox="1">
              <a:spLocks noChangeArrowheads="1"/>
            </p:cNvSpPr>
            <p:nvPr/>
          </p:nvSpPr>
          <p:spPr bwMode="auto">
            <a:xfrm>
              <a:off x="6458724" y="5631631"/>
              <a:ext cx="15696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b="0" dirty="0">
                  <a:latin typeface="+mj-lt"/>
                  <a:cs typeface="Times New Roman" pitchFamily="18" charset="0"/>
                </a:rPr>
                <a:t>Reflection</a:t>
              </a:r>
            </a:p>
          </p:txBody>
        </p:sp>
      </p:grpSp>
      <p:sp>
        <p:nvSpPr>
          <p:cNvPr id="22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Microfacet</a:t>
            </a:r>
            <a:r>
              <a:rPr lang="en-US" dirty="0"/>
              <a:t> BRDF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 err="1"/>
                  <a:t>Microfacet</a:t>
                </a:r>
                <a:r>
                  <a:rPr lang="en-US" b="1" dirty="0"/>
                  <a:t> theory [</a:t>
                </a:r>
                <a:r>
                  <a:rPr lang="en-US" b="1" dirty="0">
                    <a:hlinkClick r:id="rId2"/>
                  </a:rPr>
                  <a:t>Cook et Torrance 1982</a:t>
                </a:r>
                <a:r>
                  <a:rPr lang="en-US" b="1" dirty="0"/>
                  <a:t>]</a:t>
                </a:r>
              </a:p>
              <a:p>
                <a:pPr marL="457200" lvl="1" indent="0">
                  <a:buNone/>
                </a:pPr>
                <a:r>
                  <a:rPr lang="en-US" u="sng" dirty="0"/>
                  <a:t>A perfect mirror</a:t>
                </a:r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Reflection in a single direction</a:t>
                </a:r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Outgoing light visible surface normal </a:t>
                </a:r>
                <a:br>
                  <a:rPr lang="en-US" dirty="0">
                    <a:sym typeface="Wingdings" panose="05000000000000000000" pitchFamily="2" charset="2"/>
                  </a:rPr>
                </a:br>
                <a:r>
                  <a:rPr lang="en-US" dirty="0">
                    <a:sym typeface="Wingdings" panose="05000000000000000000" pitchFamily="2" charset="2"/>
                  </a:rPr>
                  <a:t>aligned with the half vector</a:t>
                </a:r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Half Vector: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𝑉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𝑉</m:t>
                            </m:r>
                          </m:e>
                        </m:d>
                      </m:den>
                    </m:f>
                  </m:oMath>
                </a14:m>
                <a:endParaRPr lang="en-US" dirty="0">
                  <a:sym typeface="Wingdings" panose="05000000000000000000" pitchFamily="2" charset="2"/>
                </a:endParaRPr>
              </a:p>
              <a:p>
                <a:pPr marL="457200" lvl="1" indent="0">
                  <a:buNone/>
                </a:pPr>
                <a:r>
                  <a:rPr lang="en-US" u="sng" dirty="0"/>
                  <a:t>Aggregation of micro-mirrors </a:t>
                </a:r>
                <a:r>
                  <a:rPr lang="en-US" dirty="0"/>
                  <a:t>(micro-facets)</a:t>
                </a:r>
              </a:p>
              <a:p>
                <a:pPr lvl="2"/>
                <a:r>
                  <a:rPr lang="en-US" dirty="0"/>
                  <a:t>Each micro-mirror have a micro-normal</a:t>
                </a:r>
              </a:p>
              <a:p>
                <a:pPr lvl="2"/>
                <a:r>
                  <a:rPr lang="en-US" dirty="0"/>
                  <a:t>How many micro-mirror have their micro-normal aligned so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?</a:t>
                </a:r>
              </a:p>
              <a:p>
                <a:pPr lvl="2"/>
                <a:r>
                  <a:rPr lang="en-US" dirty="0"/>
                  <a:t>Statistical distribution: Normal Distribution Function (NDF)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111" t="-1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412458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Microfacet</a:t>
            </a:r>
            <a:r>
              <a:rPr lang="en-US" dirty="0"/>
              <a:t> BRDF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2449513" y="3173413"/>
          <a:ext cx="404812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77" name="Equation" r:id="rId3" imgW="1587240" imgH="419040" progId="">
                  <p:embed/>
                </p:oleObj>
              </mc:Choice>
              <mc:Fallback>
                <p:oleObj name="Equation" r:id="rId3" imgW="1587240" imgH="41904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9513" y="3173413"/>
                        <a:ext cx="4048125" cy="1068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AutoShape 4"/>
          <p:cNvSpPr>
            <a:spLocks/>
          </p:cNvSpPr>
          <p:nvPr/>
        </p:nvSpPr>
        <p:spPr bwMode="auto">
          <a:xfrm>
            <a:off x="438150" y="1389063"/>
            <a:ext cx="2468563" cy="458477"/>
          </a:xfrm>
          <a:prstGeom prst="borderCallout1">
            <a:avLst>
              <a:gd name="adj1" fmla="val 8125"/>
              <a:gd name="adj2" fmla="val 103093"/>
              <a:gd name="adj3" fmla="val 394028"/>
              <a:gd name="adj4" fmla="val 12762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b="1" dirty="0">
                <a:latin typeface="+mj-lt"/>
                <a:cs typeface="Times New Roman" pitchFamily="18" charset="0"/>
              </a:rPr>
              <a:t>Fresnel term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5" name="AutoShape 5"/>
          <p:cNvSpPr>
            <a:spLocks/>
          </p:cNvSpPr>
          <p:nvPr/>
        </p:nvSpPr>
        <p:spPr bwMode="auto">
          <a:xfrm>
            <a:off x="4694238" y="1346200"/>
            <a:ext cx="4011612" cy="714648"/>
          </a:xfrm>
          <a:prstGeom prst="borderCallout1">
            <a:avLst>
              <a:gd name="adj1" fmla="val 9301"/>
              <a:gd name="adj2" fmla="val -1898"/>
              <a:gd name="adj3" fmla="val 256297"/>
              <a:gd name="adj4" fmla="val -1049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b="1" dirty="0">
                <a:latin typeface="+mj-lt"/>
                <a:cs typeface="Times New Roman" pitchFamily="18" charset="0"/>
              </a:rPr>
              <a:t>Geometry term</a:t>
            </a:r>
            <a:endParaRPr lang="cs-CZ" sz="2000" b="0" dirty="0">
              <a:latin typeface="+mj-lt"/>
              <a:cs typeface="Times New Roman" pitchFamily="18" charset="0"/>
            </a:endParaRPr>
          </a:p>
          <a:p>
            <a:pPr eaLnBrk="1" hangingPunct="1"/>
            <a:r>
              <a:rPr lang="en-US" sz="2000" b="0" dirty="0">
                <a:latin typeface="+mj-lt"/>
                <a:cs typeface="Times New Roman" pitchFamily="18" charset="0"/>
              </a:rPr>
              <a:t>Models shadowing and masking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6" name="AutoShape 6"/>
          <p:cNvSpPr>
            <a:spLocks/>
          </p:cNvSpPr>
          <p:nvPr/>
        </p:nvSpPr>
        <p:spPr bwMode="auto">
          <a:xfrm>
            <a:off x="6638925" y="2894013"/>
            <a:ext cx="2371725" cy="751011"/>
          </a:xfrm>
          <a:prstGeom prst="borderCallout1">
            <a:avLst>
              <a:gd name="adj1" fmla="val 4250"/>
              <a:gd name="adj2" fmla="val -3213"/>
              <a:gd name="adj3" fmla="val 43960"/>
              <a:gd name="adj4" fmla="val -380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b="1" dirty="0">
                <a:latin typeface="+mj-lt"/>
                <a:cs typeface="Times New Roman" pitchFamily="18" charset="0"/>
              </a:rPr>
              <a:t>Microfacet distribution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7" name="AutoShape 7"/>
          <p:cNvSpPr>
            <a:spLocks/>
          </p:cNvSpPr>
          <p:nvPr/>
        </p:nvSpPr>
        <p:spPr bwMode="auto">
          <a:xfrm>
            <a:off x="217488" y="4208463"/>
            <a:ext cx="2286000" cy="1450975"/>
          </a:xfrm>
          <a:prstGeom prst="borderCallout1">
            <a:avLst>
              <a:gd name="adj1" fmla="val 7880"/>
              <a:gd name="adj2" fmla="val 103333"/>
              <a:gd name="adj3" fmla="val -1421"/>
              <a:gd name="adj4" fmla="val 17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>
                <a:latin typeface="+mn-lt"/>
                <a:cs typeface="Times New Roman" pitchFamily="18" charset="0"/>
              </a:rPr>
              <a:t>Part of the macroscopic surface visible by the light source</a:t>
            </a:r>
            <a:endParaRPr lang="cs-CZ" sz="2000" b="0" dirty="0">
              <a:latin typeface="+mn-lt"/>
              <a:cs typeface="Times New Roman" pitchFamily="18" charset="0"/>
            </a:endParaRPr>
          </a:p>
        </p:txBody>
      </p:sp>
      <p:sp>
        <p:nvSpPr>
          <p:cNvPr id="5128" name="AutoShape 8"/>
          <p:cNvSpPr>
            <a:spLocks/>
          </p:cNvSpPr>
          <p:nvPr/>
        </p:nvSpPr>
        <p:spPr bwMode="auto">
          <a:xfrm>
            <a:off x="2917825" y="4603750"/>
            <a:ext cx="2065338" cy="1450975"/>
          </a:xfrm>
          <a:prstGeom prst="borderCallout1">
            <a:avLst>
              <a:gd name="adj1" fmla="val 7880"/>
              <a:gd name="adj2" fmla="val 103690"/>
              <a:gd name="adj3" fmla="val -25602"/>
              <a:gd name="adj4" fmla="val 13151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>
                <a:latin typeface="+mj-lt"/>
                <a:cs typeface="Times New Roman" pitchFamily="18" charset="0"/>
              </a:rPr>
              <a:t>Part of the macroscopic surface visible by the viewer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Approximation of measured data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fit any BRDF model to the data</a:t>
            </a:r>
            <a:endParaRPr lang="cs-CZ" dirty="0"/>
          </a:p>
          <a:p>
            <a:endParaRPr lang="cs-CZ" dirty="0"/>
          </a:p>
          <a:p>
            <a:r>
              <a:rPr lang="en-US" dirty="0"/>
              <a:t>Some BRDF models have been specifically designed for the purpose of fitting measured data, e.g. </a:t>
            </a:r>
            <a:r>
              <a:rPr lang="cs-CZ" dirty="0" err="1"/>
              <a:t>Ward</a:t>
            </a:r>
            <a:r>
              <a:rPr lang="cs-CZ" dirty="0"/>
              <a:t> BRDF, </a:t>
            </a:r>
            <a:r>
              <a:rPr lang="cs-CZ" dirty="0" err="1"/>
              <a:t>Lafortune</a:t>
            </a:r>
            <a:r>
              <a:rPr lang="cs-CZ" dirty="0"/>
              <a:t> BRDF</a:t>
            </a:r>
          </a:p>
          <a:p>
            <a:endParaRPr lang="cs-CZ" dirty="0"/>
          </a:p>
          <a:p>
            <a:r>
              <a:rPr lang="en-US" b="1" dirty="0"/>
              <a:t>Nonlinear optimization </a:t>
            </a:r>
            <a:r>
              <a:rPr lang="en-US" dirty="0"/>
              <a:t>required to find the BRDF parameters</a:t>
            </a:r>
            <a:endParaRPr lang="en-US" b="1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BRDF</a:t>
            </a:r>
            <a:r>
              <a:rPr lang="en-US" sz="3200" dirty="0"/>
              <a:t> measurements</a:t>
            </a:r>
            <a:r>
              <a:rPr lang="cs-CZ" sz="3200" dirty="0"/>
              <a:t> </a:t>
            </a:r>
            <a:r>
              <a:rPr lang="en-US" sz="3200" dirty="0"/>
              <a:t>– </a:t>
            </a:r>
            <a:br>
              <a:rPr lang="en-US" sz="3200" dirty="0"/>
            </a:br>
            <a:r>
              <a:rPr lang="en-US" sz="3200" dirty="0"/>
              <a:t>Gonio-reflectometer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4261" name="Picture 5" descr="gantry-w-bun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35375"/>
            <a:ext cx="2664296" cy="4380118"/>
          </a:xfrm>
          <a:prstGeom prst="rect">
            <a:avLst/>
          </a:prstGeom>
          <a:noFill/>
        </p:spPr>
      </p:pic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9633" y="2723816"/>
            <a:ext cx="2190352" cy="2203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grpSp>
        <p:nvGrpSpPr>
          <p:cNvPr id="8" name="Group 16"/>
          <p:cNvGrpSpPr/>
          <p:nvPr/>
        </p:nvGrpSpPr>
        <p:grpSpPr>
          <a:xfrm>
            <a:off x="6228184" y="1052736"/>
            <a:ext cx="2730325" cy="2558318"/>
            <a:chOff x="3367334" y="1909243"/>
            <a:chExt cx="2730325" cy="2558318"/>
          </a:xfrm>
        </p:grpSpPr>
        <p:pic>
          <p:nvPicPr>
            <p:cNvPr id="9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7334" y="1909243"/>
              <a:ext cx="2730325" cy="2174487"/>
            </a:xfrm>
            <a:prstGeom prst="rect">
              <a:avLst/>
            </a:prstGeom>
          </p:spPr>
        </p:pic>
        <p:sp>
          <p:nvSpPr>
            <p:cNvPr id="10" name="TextBox 15"/>
            <p:cNvSpPr txBox="1"/>
            <p:nvPr/>
          </p:nvSpPr>
          <p:spPr>
            <a:xfrm>
              <a:off x="4390896" y="4098229"/>
              <a:ext cx="747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  <a:hlinkClick r:id="rId5"/>
                </a:rPr>
                <a:t>UTIA</a:t>
              </a:r>
              <a:endParaRPr lang="en-US" dirty="0">
                <a:latin typeface="+mj-lt"/>
              </a:endParaRPr>
            </a:p>
          </p:txBody>
        </p:sp>
      </p:grpSp>
      <p:grpSp>
        <p:nvGrpSpPr>
          <p:cNvPr id="11" name="Group 14"/>
          <p:cNvGrpSpPr/>
          <p:nvPr/>
        </p:nvGrpSpPr>
        <p:grpSpPr>
          <a:xfrm>
            <a:off x="6111711" y="3933056"/>
            <a:ext cx="2846315" cy="2515444"/>
            <a:chOff x="6213786" y="1963493"/>
            <a:chExt cx="2846315" cy="2515444"/>
          </a:xfrm>
        </p:grpSpPr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786" y="1963493"/>
              <a:ext cx="2846315" cy="2134736"/>
            </a:xfrm>
            <a:prstGeom prst="rect">
              <a:avLst/>
            </a:prstGeom>
          </p:spPr>
        </p:pic>
        <p:sp>
          <p:nvSpPr>
            <p:cNvPr id="13" name="TextBox 9"/>
            <p:cNvSpPr txBox="1"/>
            <p:nvPr/>
          </p:nvSpPr>
          <p:spPr>
            <a:xfrm>
              <a:off x="6642087" y="4109605"/>
              <a:ext cx="2106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  <a:hlinkClick r:id="rId7"/>
                </a:rPr>
                <a:t>University of Bonn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14" name="TextBox 15"/>
          <p:cNvSpPr txBox="1"/>
          <p:nvPr/>
        </p:nvSpPr>
        <p:spPr>
          <a:xfrm>
            <a:off x="1189716" y="601549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hlinkClick r:id="rId5"/>
              </a:rPr>
              <a:t>Stanford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1415D-9A63-4657-8435-4D78751E3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measurements</a:t>
            </a:r>
            <a:r>
              <a:rPr lang="cs-CZ" dirty="0"/>
              <a:t> </a:t>
            </a:r>
            <a:r>
              <a:rPr lang="en-US" dirty="0"/>
              <a:t>– </a:t>
            </a:r>
            <a:br>
              <a:rPr lang="en-US" dirty="0"/>
            </a:br>
            <a:r>
              <a:rPr lang="en-US" dirty="0"/>
              <a:t>Gonio-reflectometer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349E-76A2-4665-9FD8-7357FF4E0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Realistic graphics lab at EPFL</a:t>
            </a:r>
          </a:p>
          <a:p>
            <a:pPr lvl="1"/>
            <a:r>
              <a:rPr lang="en-US" dirty="0"/>
              <a:t>Probably the most advanced setup as of today</a:t>
            </a:r>
          </a:p>
          <a:p>
            <a:pPr lvl="1"/>
            <a:r>
              <a:rPr lang="en-US" dirty="0">
                <a:hlinkClick r:id="rId2"/>
              </a:rPr>
              <a:t>http://rgl.epfl.ch/pages/lab/pgII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 Prague, CZ</a:t>
            </a:r>
          </a:p>
          <a:p>
            <a:pPr lvl="1"/>
            <a:r>
              <a:rPr lang="en-US" dirty="0"/>
              <a:t>The UTIA BTF database</a:t>
            </a:r>
          </a:p>
          <a:p>
            <a:pPr lvl="2"/>
            <a:r>
              <a:rPr lang="en-US" dirty="0">
                <a:hlinkClick r:id="rId3"/>
              </a:rPr>
              <a:t>http://btf.utia.cas.cz/</a:t>
            </a:r>
            <a:endParaRPr lang="en-US" dirty="0"/>
          </a:p>
          <a:p>
            <a:pPr lvl="1"/>
            <a:r>
              <a:rPr lang="en-US" dirty="0"/>
              <a:t>Czech Technical University, prof. </a:t>
            </a:r>
            <a:r>
              <a:rPr lang="en-US" dirty="0" err="1"/>
              <a:t>Havran</a:t>
            </a:r>
            <a:endParaRPr lang="en-US" dirty="0"/>
          </a:p>
          <a:p>
            <a:pPr lvl="2"/>
            <a:r>
              <a:rPr lang="en-US" dirty="0">
                <a:hlinkClick r:id="rId4"/>
              </a:rPr>
              <a:t>https://dcgi.fel.cvut.cz/publications/2017/havran-sensors-lightdrum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CD77E6-3F04-425C-8486-8D6D23175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3628913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" y="1052736"/>
            <a:ext cx="8229600" cy="50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cs-CZ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idirectional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cs-CZ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eflectance</a:t>
            </a: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b="1" kern="0" dirty="0" err="1">
                <a:latin typeface="+mn-lt"/>
              </a:rPr>
              <a:t>D</a:t>
            </a:r>
            <a:r>
              <a:rPr kumimoji="0" lang="cs-CZ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istribution</a:t>
            </a: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b="1" kern="0" dirty="0" err="1">
                <a:latin typeface="+mn-lt"/>
              </a:rPr>
              <a:t>F</a:t>
            </a:r>
            <a:r>
              <a:rPr kumimoji="0" lang="cs-CZ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unction</a:t>
            </a:r>
            <a:endParaRPr kumimoji="0" lang="cs-CZ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787685" y="1844824"/>
            <a:ext cx="5703887" cy="3025775"/>
            <a:chOff x="759" y="1258"/>
            <a:chExt cx="3593" cy="1906"/>
          </a:xfrm>
        </p:grpSpPr>
        <p:sp>
          <p:nvSpPr>
            <p:cNvPr id="1030" name="Oval 4"/>
            <p:cNvSpPr>
              <a:spLocks noChangeArrowheads="1"/>
            </p:cNvSpPr>
            <p:nvPr/>
          </p:nvSpPr>
          <p:spPr bwMode="auto">
            <a:xfrm rot="-3060000">
              <a:off x="3367" y="1591"/>
              <a:ext cx="88" cy="280"/>
            </a:xfrm>
            <a:prstGeom prst="ellipse">
              <a:avLst/>
            </a:prstGeom>
            <a:solidFill>
              <a:srgbClr val="C0FEF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1" name="Rectangle 5"/>
            <p:cNvSpPr>
              <a:spLocks noChangeArrowheads="1"/>
            </p:cNvSpPr>
            <p:nvPr/>
          </p:nvSpPr>
          <p:spPr bwMode="auto">
            <a:xfrm>
              <a:off x="3495" y="1834"/>
              <a:ext cx="445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err="1">
                  <a:latin typeface="+mj-lt"/>
                </a:rPr>
                <a:t>d</a:t>
              </a:r>
              <a:r>
                <a:rPr lang="cs-CZ" sz="2800" dirty="0" err="1">
                  <a:latin typeface="Symbol" pitchFamily="18" charset="2"/>
                </a:rPr>
                <a:t>w</a:t>
              </a:r>
              <a:r>
                <a:rPr lang="cs-CZ" sz="2800" baseline="-25000" dirty="0" err="1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32" name="Rectangle 6"/>
            <p:cNvSpPr>
              <a:spLocks noChangeArrowheads="1"/>
            </p:cNvSpPr>
            <p:nvPr/>
          </p:nvSpPr>
          <p:spPr bwMode="auto">
            <a:xfrm>
              <a:off x="759" y="1738"/>
              <a:ext cx="719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>
                  <a:latin typeface="+mn-lt"/>
                </a:rPr>
                <a:t>L</a:t>
              </a:r>
              <a:r>
                <a:rPr lang="cs-CZ" sz="2800" baseline="-25000" dirty="0" err="1">
                  <a:latin typeface="+mn-lt"/>
                </a:rPr>
                <a:t>r</a:t>
              </a:r>
              <a:r>
                <a:rPr lang="cs-CZ" sz="2800" dirty="0">
                  <a:latin typeface="+mn-lt"/>
                </a:rPr>
                <a:t>(</a:t>
              </a:r>
              <a:r>
                <a:rPr lang="cs-CZ" sz="2800" dirty="0" err="1">
                  <a:latin typeface="Symbol" pitchFamily="18" charset="2"/>
                </a:rPr>
                <a:t>w</a:t>
              </a:r>
              <a:r>
                <a:rPr lang="cs-CZ" sz="2800" baseline="-25000" dirty="0" err="1">
                  <a:latin typeface="+mn-lt"/>
                </a:rPr>
                <a:t>o</a:t>
              </a:r>
              <a:r>
                <a:rPr lang="cs-CZ" sz="2800" dirty="0">
                  <a:latin typeface="+mn-lt"/>
                </a:rPr>
                <a:t>)</a:t>
              </a:r>
            </a:p>
          </p:txBody>
        </p:sp>
        <p:sp>
          <p:nvSpPr>
            <p:cNvPr id="1033" name="Rectangle 7"/>
            <p:cNvSpPr>
              <a:spLocks noChangeArrowheads="1"/>
            </p:cNvSpPr>
            <p:nvPr/>
          </p:nvSpPr>
          <p:spPr bwMode="auto">
            <a:xfrm>
              <a:off x="1911" y="2122"/>
              <a:ext cx="31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>
                  <a:latin typeface="Symbol" pitchFamily="18" charset="2"/>
                </a:rPr>
                <a:t>q</a:t>
              </a:r>
              <a:r>
                <a:rPr lang="cs-CZ" sz="2800" baseline="-25000" dirty="0" err="1">
                  <a:latin typeface="+mj-lt"/>
                </a:rPr>
                <a:t>o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34" name="AutoShape 8"/>
            <p:cNvSpPr>
              <a:spLocks noChangeArrowheads="1"/>
            </p:cNvSpPr>
            <p:nvPr/>
          </p:nvSpPr>
          <p:spPr bwMode="auto">
            <a:xfrm>
              <a:off x="1972" y="2788"/>
              <a:ext cx="1144" cy="280"/>
            </a:xfrm>
            <a:prstGeom prst="parallelogram">
              <a:avLst>
                <a:gd name="adj" fmla="val 102086"/>
              </a:avLst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Line 9"/>
            <p:cNvSpPr>
              <a:spLocks noChangeShapeType="1"/>
            </p:cNvSpPr>
            <p:nvPr/>
          </p:nvSpPr>
          <p:spPr bwMode="auto">
            <a:xfrm flipV="1">
              <a:off x="2544" y="1389"/>
              <a:ext cx="0" cy="15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Rectangle 10"/>
            <p:cNvSpPr>
              <a:spLocks noChangeArrowheads="1"/>
            </p:cNvSpPr>
            <p:nvPr/>
          </p:nvSpPr>
          <p:spPr bwMode="auto">
            <a:xfrm>
              <a:off x="2562" y="1258"/>
              <a:ext cx="27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b="1" dirty="0">
                  <a:latin typeface="+mj-lt"/>
                </a:rPr>
                <a:t>n</a:t>
              </a:r>
            </a:p>
          </p:txBody>
        </p:sp>
        <p:sp>
          <p:nvSpPr>
            <p:cNvPr id="1037" name="Line 11"/>
            <p:cNvSpPr>
              <a:spLocks noChangeShapeType="1"/>
            </p:cNvSpPr>
            <p:nvPr/>
          </p:nvSpPr>
          <p:spPr bwMode="auto">
            <a:xfrm flipV="1">
              <a:off x="2549" y="220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Line 12"/>
            <p:cNvSpPr>
              <a:spLocks noChangeShapeType="1"/>
            </p:cNvSpPr>
            <p:nvPr/>
          </p:nvSpPr>
          <p:spPr bwMode="auto">
            <a:xfrm flipV="1">
              <a:off x="3077" y="148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Line 13"/>
            <p:cNvSpPr>
              <a:spLocks noChangeShapeType="1"/>
            </p:cNvSpPr>
            <p:nvPr/>
          </p:nvSpPr>
          <p:spPr bwMode="auto">
            <a:xfrm>
              <a:off x="2549" y="2928"/>
              <a:ext cx="95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Line 14"/>
            <p:cNvSpPr>
              <a:spLocks noChangeShapeType="1"/>
            </p:cNvSpPr>
            <p:nvPr/>
          </p:nvSpPr>
          <p:spPr bwMode="auto">
            <a:xfrm flipH="1">
              <a:off x="1389" y="2933"/>
              <a:ext cx="1159" cy="2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Line 15"/>
            <p:cNvSpPr>
              <a:spLocks noChangeShapeType="1"/>
            </p:cNvSpPr>
            <p:nvPr/>
          </p:nvSpPr>
          <p:spPr bwMode="auto">
            <a:xfrm flipH="1" flipV="1">
              <a:off x="957" y="2157"/>
              <a:ext cx="1591" cy="7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Rectangle 16"/>
            <p:cNvSpPr>
              <a:spLocks noChangeArrowheads="1"/>
            </p:cNvSpPr>
            <p:nvPr/>
          </p:nvSpPr>
          <p:spPr bwMode="auto">
            <a:xfrm>
              <a:off x="3687" y="1306"/>
              <a:ext cx="665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>
                  <a:latin typeface="+mj-lt"/>
                </a:rPr>
                <a:t>L</a:t>
              </a:r>
              <a:r>
                <a:rPr lang="cs-CZ" sz="2800" baseline="-25000" dirty="0">
                  <a:latin typeface="+mj-lt"/>
                </a:rPr>
                <a:t>i</a:t>
              </a:r>
              <a:r>
                <a:rPr lang="cs-CZ" sz="2800" dirty="0">
                  <a:latin typeface="+mj-lt"/>
                </a:rPr>
                <a:t>(</a:t>
              </a:r>
              <a:r>
                <a:rPr lang="cs-CZ" sz="2800" dirty="0" err="1">
                  <a:latin typeface="Symbol" pitchFamily="18" charset="2"/>
                </a:rPr>
                <a:t>w</a:t>
              </a:r>
              <a:r>
                <a:rPr lang="cs-CZ" sz="2800" baseline="-25000" dirty="0" err="1">
                  <a:latin typeface="+mj-lt"/>
                </a:rPr>
                <a:t>i</a:t>
              </a:r>
              <a:r>
                <a:rPr lang="cs-CZ" sz="2800" dirty="0">
                  <a:latin typeface="+mj-lt"/>
                </a:rPr>
                <a:t>)</a:t>
              </a:r>
            </a:p>
          </p:txBody>
        </p:sp>
        <p:sp>
          <p:nvSpPr>
            <p:cNvPr id="1043" name="Arc 17"/>
            <p:cNvSpPr>
              <a:spLocks/>
            </p:cNvSpPr>
            <p:nvPr/>
          </p:nvSpPr>
          <p:spPr bwMode="auto">
            <a:xfrm>
              <a:off x="2545" y="2405"/>
              <a:ext cx="303" cy="524"/>
            </a:xfrm>
            <a:custGeom>
              <a:avLst/>
              <a:gdLst>
                <a:gd name="T0" fmla="*/ 0 w 12494"/>
                <a:gd name="T1" fmla="*/ 0 h 21600"/>
                <a:gd name="T2" fmla="*/ 303 w 12494"/>
                <a:gd name="T3" fmla="*/ 96 h 21600"/>
                <a:gd name="T4" fmla="*/ 1 w 12494"/>
                <a:gd name="T5" fmla="*/ 524 h 21600"/>
                <a:gd name="T6" fmla="*/ 0 60000 65536"/>
                <a:gd name="T7" fmla="*/ 0 60000 65536"/>
                <a:gd name="T8" fmla="*/ 0 60000 65536"/>
                <a:gd name="T9" fmla="*/ 0 w 12494"/>
                <a:gd name="T10" fmla="*/ 0 h 21600"/>
                <a:gd name="T11" fmla="*/ 12494 w 124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94" h="21600" fill="none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</a:path>
                <a:path w="12494" h="21600" stroke="0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  <a:lnTo>
                    <a:pt x="41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Rectangle 18"/>
            <p:cNvSpPr>
              <a:spLocks noChangeArrowheads="1"/>
            </p:cNvSpPr>
            <p:nvPr/>
          </p:nvSpPr>
          <p:spPr bwMode="auto">
            <a:xfrm>
              <a:off x="2517" y="2062"/>
              <a:ext cx="27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>
                  <a:latin typeface="Symbol" pitchFamily="18" charset="2"/>
                </a:rPr>
                <a:t>q</a:t>
              </a:r>
              <a:r>
                <a:rPr lang="cs-CZ" sz="2800" baseline="-25000" dirty="0" err="1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45" name="Arc 19"/>
            <p:cNvSpPr>
              <a:spLocks/>
            </p:cNvSpPr>
            <p:nvPr/>
          </p:nvSpPr>
          <p:spPr bwMode="auto">
            <a:xfrm>
              <a:off x="2074" y="2405"/>
              <a:ext cx="471" cy="524"/>
            </a:xfrm>
            <a:custGeom>
              <a:avLst/>
              <a:gdLst>
                <a:gd name="T0" fmla="*/ 0 w 19434"/>
                <a:gd name="T1" fmla="*/ 295 h 21599"/>
                <a:gd name="T2" fmla="*/ 465 w 19434"/>
                <a:gd name="T3" fmla="*/ 0 h 21599"/>
                <a:gd name="T4" fmla="*/ 471 w 19434"/>
                <a:gd name="T5" fmla="*/ 524 h 21599"/>
                <a:gd name="T6" fmla="*/ 0 60000 65536"/>
                <a:gd name="T7" fmla="*/ 0 60000 65536"/>
                <a:gd name="T8" fmla="*/ 0 60000 65536"/>
                <a:gd name="T9" fmla="*/ 0 w 19434"/>
                <a:gd name="T10" fmla="*/ 0 h 21599"/>
                <a:gd name="T11" fmla="*/ 19434 w 19434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34" h="21599" fill="none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</a:path>
                <a:path w="19434" h="21599" stroke="0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  <a:lnTo>
                    <a:pt x="19434" y="2159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Line 20"/>
            <p:cNvSpPr>
              <a:spLocks noChangeShapeType="1"/>
            </p:cNvSpPr>
            <p:nvPr/>
          </p:nvSpPr>
          <p:spPr bwMode="auto">
            <a:xfrm flipH="1">
              <a:off x="2541" y="1661"/>
              <a:ext cx="756" cy="12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Line 21"/>
            <p:cNvSpPr>
              <a:spLocks noChangeShapeType="1"/>
            </p:cNvSpPr>
            <p:nvPr/>
          </p:nvSpPr>
          <p:spPr bwMode="auto">
            <a:xfrm flipH="1">
              <a:off x="2541" y="1838"/>
              <a:ext cx="982" cy="10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085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308812"/>
              </p:ext>
            </p:extLst>
          </p:nvPr>
        </p:nvGraphicFramePr>
        <p:xfrm>
          <a:off x="1541463" y="5229225"/>
          <a:ext cx="6059487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96" name="Rovnice" r:id="rId4" imgW="2514600" imgH="431640" progId="Equation.3">
                  <p:embed/>
                </p:oleObj>
              </mc:Choice>
              <mc:Fallback>
                <p:oleObj name="Rovnice" r:id="rId4" imgW="2514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1463" y="5229225"/>
                        <a:ext cx="6059487" cy="103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539552" y="5157192"/>
            <a:ext cx="806489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– Formal definition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6855505" y="3286423"/>
            <a:ext cx="576064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359561" y="3430439"/>
            <a:ext cx="16049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„</a:t>
            </a:r>
            <a:r>
              <a:rPr lang="en-US" sz="2200" b="1" dirty="0">
                <a:latin typeface="+mn-lt"/>
              </a:rPr>
              <a:t>i</a:t>
            </a:r>
            <a:r>
              <a:rPr lang="en-US" sz="2200" dirty="0">
                <a:latin typeface="+mn-lt"/>
              </a:rPr>
              <a:t>ncoming“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7535109" y="3846721"/>
            <a:ext cx="122413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7"/>
          <p:cNvGrpSpPr/>
          <p:nvPr/>
        </p:nvGrpSpPr>
        <p:grpSpPr>
          <a:xfrm>
            <a:off x="483305" y="1918271"/>
            <a:ext cx="2123728" cy="864096"/>
            <a:chOff x="504056" y="3933056"/>
            <a:chExt cx="2123728" cy="864096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1907704" y="4221088"/>
              <a:ext cx="720080" cy="57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04056" y="3933056"/>
              <a:ext cx="15456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+mn-lt"/>
                </a:rPr>
                <a:t>„</a:t>
              </a:r>
              <a:r>
                <a:rPr lang="cs-CZ" sz="2200" b="1" dirty="0" err="1">
                  <a:latin typeface="+mn-lt"/>
                </a:rPr>
                <a:t>o</a:t>
              </a:r>
              <a:r>
                <a:rPr lang="cs-CZ" sz="2200" dirty="0" err="1">
                  <a:latin typeface="+mn-lt"/>
                </a:rPr>
                <a:t>utgoing</a:t>
              </a:r>
              <a:r>
                <a:rPr lang="en-US" sz="2200" dirty="0">
                  <a:latin typeface="+mn-lt"/>
                </a:rPr>
                <a:t>“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9604" y="4349338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9"/>
          <p:cNvGrpSpPr/>
          <p:nvPr/>
        </p:nvGrpSpPr>
        <p:grpSpPr>
          <a:xfrm>
            <a:off x="216430" y="3142407"/>
            <a:ext cx="1886547" cy="862935"/>
            <a:chOff x="504056" y="3501008"/>
            <a:chExt cx="1886547" cy="862935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2016224" y="3501008"/>
              <a:ext cx="374379" cy="57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504056" y="3933056"/>
              <a:ext cx="153118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+mn-lt"/>
                </a:rPr>
                <a:t>„</a:t>
              </a:r>
              <a:r>
                <a:rPr lang="cs-CZ" sz="2200" b="1" dirty="0" err="1">
                  <a:latin typeface="+mn-lt"/>
                </a:rPr>
                <a:t>r</a:t>
              </a:r>
              <a:r>
                <a:rPr lang="cs-CZ" sz="2200" dirty="0" err="1">
                  <a:latin typeface="+mn-lt"/>
                </a:rPr>
                <a:t>eflected</a:t>
              </a:r>
              <a:r>
                <a:rPr lang="en-US" sz="2200" dirty="0">
                  <a:latin typeface="+mn-lt"/>
                </a:rPr>
                <a:t>“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9604" y="4349338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3900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/>
          </a:bodyPr>
          <a:lstStyle/>
          <a:p>
            <a:r>
              <a:rPr lang="en-US" dirty="0"/>
              <a:t>Techniques for speeding measurements</a:t>
            </a:r>
          </a:p>
          <a:p>
            <a:pPr marL="1143000" lvl="1" indent="-457200"/>
            <a:r>
              <a:rPr lang="en-US" dirty="0"/>
              <a:t>Mirrors</a:t>
            </a:r>
          </a:p>
          <a:p>
            <a:pPr marL="1143000" lvl="1" indent="-457200"/>
            <a:r>
              <a:rPr lang="en-US" dirty="0"/>
              <a:t>Objects coated by the material:</a:t>
            </a:r>
          </a:p>
          <a:p>
            <a:pPr marL="1600200" lvl="2" indent="-457200"/>
            <a:r>
              <a:rPr lang="en-US" dirty="0"/>
              <a:t>Sphere [</a:t>
            </a:r>
            <a:r>
              <a:rPr lang="en-US" dirty="0" err="1">
                <a:hlinkClick r:id="rId2"/>
              </a:rPr>
              <a:t>Matusik</a:t>
            </a:r>
            <a:r>
              <a:rPr lang="en-US" dirty="0">
                <a:hlinkClick r:id="rId2"/>
              </a:rPr>
              <a:t> et al 2003</a:t>
            </a:r>
            <a:r>
              <a:rPr lang="en-US" dirty="0"/>
              <a:t>]</a:t>
            </a:r>
          </a:p>
          <a:p>
            <a:pPr marL="1600200" lvl="2" indent="-457200"/>
            <a:r>
              <a:rPr lang="en-US" dirty="0"/>
              <a:t>Cylinders [</a:t>
            </a:r>
            <a:r>
              <a:rPr lang="en-US" dirty="0">
                <a:hlinkClick r:id="rId3"/>
              </a:rPr>
              <a:t>Ngan et al 2005</a:t>
            </a:r>
            <a:r>
              <a:rPr lang="en-US" dirty="0"/>
              <a:t>]</a:t>
            </a:r>
          </a:p>
          <a:p>
            <a:pPr marL="1143000" lvl="1" indent="-457200"/>
            <a:endParaRPr lang="en-US" dirty="0"/>
          </a:p>
          <a:p>
            <a:pPr marL="457200" indent="-45720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2020, created by J. Křivánek 2015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508104" y="3569888"/>
            <a:ext cx="3101157" cy="2504068"/>
            <a:chOff x="119615" y="2063509"/>
            <a:chExt cx="3101157" cy="25040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119615" y="2063509"/>
              <a:ext cx="3101157" cy="206598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33503" y="4198245"/>
              <a:ext cx="2273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[</a:t>
              </a:r>
              <a:r>
                <a:rPr lang="en-US" dirty="0" err="1">
                  <a:latin typeface="+mj-lt"/>
                  <a:hlinkClick r:id="rId2"/>
                </a:rPr>
                <a:t>Matusik</a:t>
              </a:r>
              <a:r>
                <a:rPr lang="en-US" dirty="0">
                  <a:latin typeface="+mj-lt"/>
                  <a:hlinkClick r:id="rId2"/>
                </a:rPr>
                <a:t> et al 2003</a:t>
              </a:r>
              <a:r>
                <a:rPr lang="en-US" dirty="0">
                  <a:latin typeface="+mj-lt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59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981" y="1797597"/>
            <a:ext cx="494347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+mn-lt"/>
              </a:rPr>
              <a:t>BRDF lobe </a:t>
            </a: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(for four different viewing directions)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+mn-lt"/>
              </a:rPr>
              <a:t>Souce</a:t>
            </a:r>
            <a:r>
              <a:rPr lang="en-US" sz="1200" dirty="0">
                <a:latin typeface="+mn-lt"/>
              </a:rPr>
              <a:t>: Ngan et al. Experimental analysis of BRDF models, http://people.csail.mit.edu/addy/research/brdf/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55533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673" y="1797597"/>
            <a:ext cx="492442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+mn-lt"/>
              </a:rPr>
              <a:t>BRDF lobe </a:t>
            </a: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(for four different viewing directions)</a:t>
            </a:r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00" y="2426400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+mn-lt"/>
              </a:rPr>
              <a:t>Souce</a:t>
            </a:r>
            <a:r>
              <a:rPr lang="en-US" sz="1200" dirty="0">
                <a:latin typeface="+mn-lt"/>
              </a:rPr>
              <a:t>: Ngan et al. Experimental analysis of BRDF models, http://people.csail.mit.edu/addy/research/brdf/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3582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118" y="1769022"/>
            <a:ext cx="5029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+mn-lt"/>
              </a:rPr>
              <a:t>BRDF lobe </a:t>
            </a: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(for four different viewing directions)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+mn-lt"/>
              </a:rPr>
              <a:t>Souce</a:t>
            </a:r>
            <a:r>
              <a:rPr lang="en-US" sz="1200" dirty="0">
                <a:latin typeface="+mn-lt"/>
              </a:rPr>
              <a:t>: Ngan et al. Experimental analysis of BRDF models, http://people.csail.mit.edu/addy/research/brdf/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311388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96" y="1788072"/>
            <a:ext cx="492442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+mn-lt"/>
              </a:rPr>
              <a:t>BRDF lobe </a:t>
            </a: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(for four different viewing directions)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+mn-lt"/>
              </a:rPr>
              <a:t>Souce</a:t>
            </a:r>
            <a:r>
              <a:rPr lang="en-US" sz="1200" dirty="0">
                <a:latin typeface="+mn-lt"/>
              </a:rPr>
              <a:t>: Ngan et al. Experimental analysis of BRDF models, http://people.csail.mit.edu/addy/research/brdf/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260967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BSDF05_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7350" y="1699989"/>
            <a:ext cx="3641725" cy="4105275"/>
          </a:xfrm>
          <a:prstGeom prst="rect">
            <a:avLst/>
          </a:prstGeom>
          <a:noFill/>
        </p:spPr>
      </p:pic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507288" cy="1139825"/>
          </a:xfrm>
        </p:spPr>
        <p:txBody>
          <a:bodyPr/>
          <a:lstStyle/>
          <a:p>
            <a:r>
              <a:rPr lang="cs-CZ" sz="3200" dirty="0"/>
              <a:t>BRDF, BTDF, BSDF: </a:t>
            </a:r>
            <a:br>
              <a:rPr lang="cs-CZ" sz="3200" dirty="0"/>
            </a:br>
            <a:r>
              <a:rPr lang="en-US" sz="3200" dirty="0"/>
              <a:t>What’s up with all these abbreviations?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5554663" cy="4646612"/>
          </a:xfrm>
        </p:spPr>
        <p:txBody>
          <a:bodyPr/>
          <a:lstStyle/>
          <a:p>
            <a:endParaRPr lang="en-US" b="1" dirty="0"/>
          </a:p>
          <a:p>
            <a:r>
              <a:rPr lang="cs-CZ" b="1" dirty="0"/>
              <a:t>BTDF</a:t>
            </a:r>
          </a:p>
          <a:p>
            <a:pPr lvl="1"/>
            <a:r>
              <a:rPr lang="cs-CZ" dirty="0" err="1"/>
              <a:t>Bidirectional</a:t>
            </a:r>
            <a:r>
              <a:rPr lang="cs-CZ" dirty="0"/>
              <a:t> </a:t>
            </a:r>
            <a:r>
              <a:rPr lang="cs-CZ" b="1" dirty="0" err="1"/>
              <a:t>transmittance</a:t>
            </a:r>
            <a:r>
              <a:rPr lang="cs-CZ" b="1" dirty="0"/>
              <a:t> </a:t>
            </a:r>
            <a:br>
              <a:rPr lang="cs-CZ" dirty="0"/>
            </a:br>
            <a:r>
              <a:rPr lang="cs-CZ" dirty="0" err="1"/>
              <a:t>distribution</a:t>
            </a:r>
            <a:r>
              <a:rPr lang="cs-CZ" dirty="0"/>
              <a:t> </a:t>
            </a:r>
            <a:r>
              <a:rPr lang="cs-CZ" dirty="0" err="1"/>
              <a:t>function</a:t>
            </a:r>
            <a:endParaRPr lang="cs-CZ" dirty="0"/>
          </a:p>
          <a:p>
            <a:pPr lvl="1"/>
            <a:r>
              <a:rPr lang="en-US" dirty="0"/>
              <a:t>Described light transmission</a:t>
            </a:r>
            <a:endParaRPr lang="cs-CZ" dirty="0"/>
          </a:p>
          <a:p>
            <a:endParaRPr lang="cs-CZ" sz="2000" b="1" dirty="0"/>
          </a:p>
          <a:p>
            <a:r>
              <a:rPr lang="cs-CZ" b="1" dirty="0"/>
              <a:t>BSDF</a:t>
            </a:r>
            <a:r>
              <a:rPr lang="cs-CZ" dirty="0"/>
              <a:t> = BRDF+BTDF</a:t>
            </a:r>
          </a:p>
          <a:p>
            <a:pPr lvl="1"/>
            <a:r>
              <a:rPr lang="cs-CZ" dirty="0" err="1"/>
              <a:t>Bidirectional</a:t>
            </a:r>
            <a:r>
              <a:rPr lang="cs-CZ" dirty="0"/>
              <a:t> </a:t>
            </a:r>
            <a:r>
              <a:rPr lang="cs-CZ" b="1" dirty="0" err="1"/>
              <a:t>scattering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distribution</a:t>
            </a:r>
            <a:r>
              <a:rPr lang="cs-CZ" dirty="0"/>
              <a:t> </a:t>
            </a:r>
            <a:r>
              <a:rPr lang="cs-CZ" dirty="0" err="1"/>
              <a:t>function</a:t>
            </a:r>
            <a:endParaRPr lang="cs-CZ" dirty="0"/>
          </a:p>
          <a:p>
            <a:endParaRPr lang="en-US" sz="200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SBRDF, BTF</a:t>
            </a:r>
            <a:endParaRPr lang="en-US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800"/>
            <a:ext cx="8229600" cy="4530725"/>
          </a:xfrm>
        </p:spPr>
        <p:txBody>
          <a:bodyPr/>
          <a:lstStyle/>
          <a:p>
            <a:r>
              <a:rPr lang="cs-CZ" b="1" dirty="0"/>
              <a:t>S</a:t>
            </a:r>
            <a:r>
              <a:rPr lang="en-US" b="1" dirty="0"/>
              <a:t>V-</a:t>
            </a:r>
            <a:r>
              <a:rPr lang="cs-CZ" b="1" dirty="0"/>
              <a:t>BRDF</a:t>
            </a:r>
            <a:r>
              <a:rPr lang="cs-CZ" dirty="0"/>
              <a:t> … </a:t>
            </a:r>
            <a:r>
              <a:rPr lang="en-US" b="1" dirty="0"/>
              <a:t>Spatially Varying </a:t>
            </a:r>
            <a:r>
              <a:rPr lang="cs-CZ" b="1" dirty="0"/>
              <a:t>BRDF</a:t>
            </a:r>
          </a:p>
          <a:p>
            <a:pPr lvl="1"/>
            <a:r>
              <a:rPr lang="cs-CZ" dirty="0"/>
              <a:t>BRDF </a:t>
            </a:r>
            <a:r>
              <a:rPr lang="en-US" dirty="0"/>
              <a:t>parameters are spatially varying (can be given by a surface texture)</a:t>
            </a:r>
            <a:endParaRPr lang="cs-CZ" dirty="0"/>
          </a:p>
          <a:p>
            <a:r>
              <a:rPr lang="cs-CZ" b="1" dirty="0"/>
              <a:t>BTF</a:t>
            </a:r>
            <a:r>
              <a:rPr lang="cs-CZ" dirty="0"/>
              <a:t> … </a:t>
            </a:r>
            <a:r>
              <a:rPr lang="en-US" b="1" dirty="0"/>
              <a:t>Bidirectional Texture Function</a:t>
            </a:r>
          </a:p>
          <a:p>
            <a:pPr lvl="1"/>
            <a:r>
              <a:rPr lang="en-US" dirty="0"/>
              <a:t>Used for materials with complex structure</a:t>
            </a:r>
            <a:endParaRPr lang="cs-CZ" dirty="0"/>
          </a:p>
          <a:p>
            <a:pPr lvl="1"/>
            <a:r>
              <a:rPr lang="en-US" dirty="0"/>
              <a:t>As opposed to the BRDF, models even the </a:t>
            </a:r>
            <a:r>
              <a:rPr lang="en-US" dirty="0" err="1"/>
              <a:t>meso</a:t>
            </a:r>
            <a:r>
              <a:rPr lang="en-US" dirty="0"/>
              <a:t>-scale</a:t>
            </a:r>
            <a:endParaRPr lang="cs-CZ" dirty="0"/>
          </a:p>
        </p:txBody>
      </p:sp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9975" y="4077072"/>
            <a:ext cx="5138738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BRDF</a:t>
            </a:r>
          </a:p>
          <a:p>
            <a:pPr lvl="1"/>
            <a:r>
              <a:rPr lang="en-US" dirty="0"/>
              <a:t>Light arriving at a point is reflected/transmitted at the same point</a:t>
            </a:r>
            <a:endParaRPr lang="cs-CZ" dirty="0"/>
          </a:p>
          <a:p>
            <a:pPr lvl="1"/>
            <a:r>
              <a:rPr lang="en-US" dirty="0"/>
              <a:t>No subsurface scattering considered</a:t>
            </a:r>
            <a:endParaRPr lang="cs-CZ" dirty="0"/>
          </a:p>
          <a:p>
            <a:r>
              <a:rPr lang="cs-CZ" b="1" dirty="0"/>
              <a:t>BSSRDF</a:t>
            </a:r>
            <a:endParaRPr lang="cs-CZ" dirty="0"/>
          </a:p>
          <a:p>
            <a:pPr lvl="1"/>
            <a:r>
              <a:rPr lang="en-US" dirty="0"/>
              <a:t>Bi-directional </a:t>
            </a:r>
            <a:r>
              <a:rPr lang="en-US" b="1" dirty="0"/>
              <a:t>surface scattering</a:t>
            </a:r>
            <a:r>
              <a:rPr lang="en-US" dirty="0"/>
              <a:t> reflectance distribution function</a:t>
            </a:r>
          </a:p>
          <a:p>
            <a:pPr lvl="1"/>
            <a:r>
              <a:rPr lang="en-US" dirty="0"/>
              <a:t>Takes into account </a:t>
            </a:r>
            <a:br>
              <a:rPr lang="en-US" dirty="0"/>
            </a:br>
            <a:r>
              <a:rPr lang="en-US" dirty="0"/>
              <a:t>scattering of light </a:t>
            </a:r>
            <a:br>
              <a:rPr lang="en-US" dirty="0"/>
            </a:br>
            <a:r>
              <a:rPr lang="en-US" dirty="0"/>
              <a:t>under the surface</a:t>
            </a:r>
          </a:p>
        </p:txBody>
      </p:sp>
      <p:pic>
        <p:nvPicPr>
          <p:cNvPr id="188420" name="Picture 4" descr="BSSDF01_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4403725"/>
            <a:ext cx="4932362" cy="2454275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Sub-surface</a:t>
            </a:r>
            <a:r>
              <a:rPr lang="cs-CZ" dirty="0"/>
              <a:t> </a:t>
            </a:r>
            <a:r>
              <a:rPr lang="en-US" dirty="0"/>
              <a:t>scattering</a:t>
            </a:r>
            <a:r>
              <a:rPr lang="cs-CZ" dirty="0"/>
              <a:t> </a:t>
            </a:r>
            <a:r>
              <a:rPr lang="en-US" dirty="0"/>
              <a:t>makes surfaces looks “softer”</a:t>
            </a:r>
            <a:endParaRPr lang="cs-CZ" dirty="0"/>
          </a:p>
        </p:txBody>
      </p:sp>
      <p:pic>
        <p:nvPicPr>
          <p:cNvPr id="1894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540000"/>
            <a:ext cx="41036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94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540000"/>
            <a:ext cx="41036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1908175" y="5635625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+mj-lt"/>
              </a:rPr>
              <a:t>BRDF</a:t>
            </a: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6011863" y="5635625"/>
            <a:ext cx="1067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+mj-lt"/>
              </a:rPr>
              <a:t>BSSRDF</a:t>
            </a: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14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2863" y="3286125"/>
            <a:ext cx="230505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4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350" y="3286125"/>
            <a:ext cx="230346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1496" name="Text Box 8"/>
          <p:cNvSpPr txBox="1">
            <a:spLocks noChangeArrowheads="1"/>
          </p:cNvSpPr>
          <p:nvPr/>
        </p:nvSpPr>
        <p:spPr bwMode="auto">
          <a:xfrm>
            <a:off x="4500563" y="5661025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+mj-lt"/>
              </a:rPr>
              <a:t>BRDF</a:t>
            </a:r>
          </a:p>
        </p:txBody>
      </p:sp>
      <p:sp>
        <p:nvSpPr>
          <p:cNvPr id="191497" name="Text Box 9"/>
          <p:cNvSpPr txBox="1">
            <a:spLocks noChangeArrowheads="1"/>
          </p:cNvSpPr>
          <p:nvPr/>
        </p:nvSpPr>
        <p:spPr bwMode="auto">
          <a:xfrm>
            <a:off x="6816447" y="5661025"/>
            <a:ext cx="1067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+mj-lt"/>
              </a:rPr>
              <a:t>BSSRDF</a:t>
            </a:r>
          </a:p>
        </p:txBody>
      </p:sp>
      <p:pic>
        <p:nvPicPr>
          <p:cNvPr id="19149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436688"/>
            <a:ext cx="57594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50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484313"/>
            <a:ext cx="2667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BRDF</a:t>
            </a: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808"/>
            <a:ext cx="8147248" cy="4430117"/>
          </a:xfrm>
        </p:spPr>
        <p:txBody>
          <a:bodyPr/>
          <a:lstStyle/>
          <a:p>
            <a:r>
              <a:rPr lang="en-US" dirty="0"/>
              <a:t>Mathematical model of the reflection properties of a surface</a:t>
            </a:r>
            <a:endParaRPr lang="cs-CZ" dirty="0"/>
          </a:p>
          <a:p>
            <a:endParaRPr lang="cs-CZ" dirty="0"/>
          </a:p>
          <a:p>
            <a:r>
              <a:rPr lang="en-US" dirty="0"/>
              <a:t>Intuition</a:t>
            </a:r>
            <a:endParaRPr lang="cs-CZ" dirty="0"/>
          </a:p>
          <a:p>
            <a:pPr lvl="1"/>
            <a:r>
              <a:rPr lang="en-US" sz="2400" b="1" dirty="0"/>
              <a:t>Value of a </a:t>
            </a:r>
            <a:r>
              <a:rPr lang="cs-CZ" sz="2400" dirty="0"/>
              <a:t>BRDF = </a:t>
            </a:r>
            <a:r>
              <a:rPr lang="en-US" sz="2400" b="1" dirty="0"/>
              <a:t>probability density</a:t>
            </a:r>
            <a:r>
              <a:rPr lang="cs-CZ" sz="2400" dirty="0"/>
              <a:t>, </a:t>
            </a:r>
            <a:r>
              <a:rPr lang="en-US" sz="2400" dirty="0"/>
              <a:t>describing the event that a light energy “packet”, or “photon”</a:t>
            </a:r>
            <a:r>
              <a:rPr lang="cs-CZ" sz="2400" dirty="0"/>
              <a:t>,</a:t>
            </a:r>
            <a:r>
              <a:rPr lang="en-US" sz="2400" dirty="0"/>
              <a:t> coming from direction </a:t>
            </a:r>
            <a:r>
              <a:rPr lang="cs-CZ" sz="2400" dirty="0" err="1">
                <a:latin typeface="Symbol" pitchFamily="18" charset="2"/>
              </a:rPr>
              <a:t>w</a:t>
            </a:r>
            <a:r>
              <a:rPr lang="cs-CZ" sz="2400" baseline="-25000" dirty="0" err="1"/>
              <a:t>i</a:t>
            </a:r>
            <a:r>
              <a:rPr lang="cs-CZ" sz="2400" dirty="0"/>
              <a:t> </a:t>
            </a:r>
            <a:r>
              <a:rPr lang="en-US" sz="2400" dirty="0"/>
              <a:t>gets reflected to the direction</a:t>
            </a:r>
            <a:r>
              <a:rPr lang="cs-CZ" sz="2400" dirty="0"/>
              <a:t> </a:t>
            </a:r>
            <a:r>
              <a:rPr lang="cs-CZ" sz="2400" dirty="0" err="1">
                <a:latin typeface="Symbol" pitchFamily="18" charset="2"/>
              </a:rPr>
              <a:t>w</a:t>
            </a:r>
            <a:r>
              <a:rPr lang="cs-CZ" sz="2400" baseline="-25000" dirty="0" err="1"/>
              <a:t>o</a:t>
            </a:r>
            <a:r>
              <a:rPr lang="en-US" sz="2400" dirty="0"/>
              <a:t>.</a:t>
            </a:r>
            <a:endParaRPr lang="cs-CZ" sz="2400" dirty="0"/>
          </a:p>
          <a:p>
            <a:pPr lvl="1"/>
            <a:endParaRPr lang="cs-CZ" sz="2400" dirty="0"/>
          </a:p>
          <a:p>
            <a:r>
              <a:rPr lang="en-US" dirty="0"/>
              <a:t>Range:</a:t>
            </a:r>
          </a:p>
        </p:txBody>
      </p:sp>
      <p:graphicFrame>
        <p:nvGraphicFramePr>
          <p:cNvPr id="13312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877043"/>
              </p:ext>
            </p:extLst>
          </p:nvPr>
        </p:nvGraphicFramePr>
        <p:xfrm>
          <a:off x="2987675" y="5326633"/>
          <a:ext cx="306070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16" name="Rovnice" r:id="rId3" imgW="1269720" imgH="228600" progId="Equation.3">
                  <p:embed/>
                </p:oleObj>
              </mc:Choice>
              <mc:Fallback>
                <p:oleObj name="Rovnice" r:id="rId3" imgW="126972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5326633"/>
                        <a:ext cx="306070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915816" y="5229200"/>
            <a:ext cx="3312368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</p:cSld>
  <p:clrMapOvr>
    <a:masterClrMapping/>
  </p:clrMapOvr>
  <p:transition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988BA-EA5D-4CC9-AD3F-64DC0649D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B8FF6-A27D-4926-8E1B-896DACA46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Substance3D, </a:t>
            </a:r>
            <a:r>
              <a:rPr lang="en-US" b="1" dirty="0"/>
              <a:t>“The PBR guide – 2018 edition”</a:t>
            </a:r>
          </a:p>
          <a:p>
            <a:pPr lvl="1"/>
            <a:r>
              <a:rPr lang="en-US" dirty="0">
                <a:hlinkClick r:id="rId2"/>
              </a:rPr>
              <a:t>https://academy.substance3d.com/courses/the-pbr-guide-part-1</a:t>
            </a:r>
            <a:endParaRPr lang="en-US" dirty="0"/>
          </a:p>
          <a:p>
            <a:pPr lvl="1"/>
            <a:r>
              <a:rPr lang="en-US" dirty="0"/>
              <a:t>A light intro to get started and obtain a high-level understanding</a:t>
            </a:r>
          </a:p>
          <a:p>
            <a:endParaRPr lang="en-US" dirty="0"/>
          </a:p>
          <a:p>
            <a:r>
              <a:rPr lang="en-US" dirty="0"/>
              <a:t>Pharr, Jakob, Humphreys, </a:t>
            </a:r>
            <a:r>
              <a:rPr lang="en-US" b="1" dirty="0"/>
              <a:t>“Physically-based rendering”</a:t>
            </a:r>
            <a:r>
              <a:rPr lang="en-US" dirty="0"/>
              <a:t>, 3</a:t>
            </a:r>
            <a:r>
              <a:rPr lang="en-US" baseline="30000" dirty="0"/>
              <a:t>rd</a:t>
            </a:r>
            <a:r>
              <a:rPr lang="en-US" dirty="0"/>
              <a:t> edition</a:t>
            </a:r>
          </a:p>
          <a:p>
            <a:pPr lvl="1"/>
            <a:r>
              <a:rPr lang="en-US" dirty="0"/>
              <a:t>Chapter 8: Reflection Models</a:t>
            </a:r>
          </a:p>
          <a:p>
            <a:pPr lvl="2"/>
            <a:r>
              <a:rPr lang="en-US" dirty="0">
                <a:hlinkClick r:id="rId3"/>
              </a:rPr>
              <a:t>http://www.pbr-book.org/3ed-2018/Reflection_Models.html</a:t>
            </a:r>
            <a:endParaRPr lang="en-US" dirty="0"/>
          </a:p>
          <a:p>
            <a:pPr lvl="1"/>
            <a:r>
              <a:rPr lang="en-US" dirty="0"/>
              <a:t>Chapter 9: Materials</a:t>
            </a:r>
          </a:p>
          <a:p>
            <a:pPr lvl="2"/>
            <a:r>
              <a:rPr lang="en-US" dirty="0">
                <a:hlinkClick r:id="rId4"/>
              </a:rPr>
              <a:t>http://www.pbr-book.org/3ed-2018/Materials.html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90DE0-0FEB-4B9E-9CBC-5823A15F9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13697156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000A-D13E-4B50-B5E4-B4F69B763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– Industry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A676D-AA2A-4837-8BFE-D30A7688A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/>
          </a:p>
          <a:p>
            <a:r>
              <a:rPr lang="en-US" sz="2000" dirty="0"/>
              <a:t>Hill et al., </a:t>
            </a:r>
            <a:r>
              <a:rPr lang="en-US" sz="2000" b="1" dirty="0"/>
              <a:t>“Practical Physically Based Shading in Film and Game Production”</a:t>
            </a:r>
            <a:r>
              <a:rPr lang="en-US" sz="2000" dirty="0"/>
              <a:t>,</a:t>
            </a:r>
            <a:r>
              <a:rPr lang="en-US" sz="2000" b="1" dirty="0"/>
              <a:t> </a:t>
            </a:r>
            <a:r>
              <a:rPr lang="en-US" sz="2000" dirty="0"/>
              <a:t>SIGGRAPH 2012 Course</a:t>
            </a:r>
          </a:p>
          <a:p>
            <a:pPr lvl="1"/>
            <a:r>
              <a:rPr lang="en-US" sz="2000" dirty="0">
                <a:hlinkClick r:id="rId2"/>
              </a:rPr>
              <a:t>https://blog.selfshadow.com/publications/s2012-shading-course/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Hill et al., “</a:t>
            </a:r>
            <a:r>
              <a:rPr lang="en-US" sz="2000" b="1" dirty="0"/>
              <a:t>Physically Based Shading in Theory and Practice</a:t>
            </a:r>
            <a:r>
              <a:rPr lang="en-US" sz="2000" dirty="0"/>
              <a:t>”, SIGGRAPH 2020 Course</a:t>
            </a:r>
          </a:p>
          <a:p>
            <a:pPr lvl="1"/>
            <a:r>
              <a:rPr lang="en-US" sz="2000" dirty="0">
                <a:hlinkClick r:id="rId3"/>
              </a:rPr>
              <a:t>https://blog.selfshadow.com/publications/s2020-shading-course/</a:t>
            </a:r>
            <a:endParaRPr lang="en-US" sz="2000" dirty="0"/>
          </a:p>
          <a:p>
            <a:pPr lvl="1"/>
            <a:endParaRPr lang="en-US" sz="2000" dirty="0"/>
          </a:p>
          <a:p>
            <a:r>
              <a:rPr lang="en-US" sz="2000" b="1" dirty="0"/>
              <a:t>Implementing the Disney BSDF</a:t>
            </a:r>
            <a:endParaRPr lang="en-US" sz="2000" dirty="0"/>
          </a:p>
          <a:p>
            <a:pPr lvl="1"/>
            <a:r>
              <a:rPr lang="en-US" sz="2000" dirty="0">
                <a:hlinkClick r:id="rId4"/>
              </a:rPr>
              <a:t>https://schuttejoe.github.io/post/disneybsdf/</a:t>
            </a: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8B7F87-0AC2-4E17-A505-CC80C04AD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354329983"/>
      </p:ext>
    </p:extLst>
  </p:cSld>
  <p:clrMapOvr>
    <a:masterClrMapping/>
  </p:clrMapOvr>
</p:sld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200" dirty="0" smtClean="0">
            <a:latin typeface="+mn-lt"/>
          </a:defRPr>
        </a:defPPr>
      </a:lstStyle>
    </a:txDef>
  </a:objectDefaults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6567</TotalTime>
  <Words>4109</Words>
  <Application>Microsoft Office PowerPoint</Application>
  <PresentationFormat>On-screen Show (4:3)</PresentationFormat>
  <Paragraphs>561</Paragraphs>
  <Slides>91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91</vt:i4>
      </vt:variant>
    </vt:vector>
  </HeadingPairs>
  <TitlesOfParts>
    <vt:vector size="105" baseType="lpstr">
      <vt:lpstr>Arial</vt:lpstr>
      <vt:lpstr>Arial Black</vt:lpstr>
      <vt:lpstr>Cambria Math</vt:lpstr>
      <vt:lpstr>Garamond</vt:lpstr>
      <vt:lpstr>Georgia</vt:lpstr>
      <vt:lpstr>Lucida Console</vt:lpstr>
      <vt:lpstr>Palatino Linotype</vt:lpstr>
      <vt:lpstr>Symbol</vt:lpstr>
      <vt:lpstr>Times New Roman</vt:lpstr>
      <vt:lpstr>Times New Roman CE</vt:lpstr>
      <vt:lpstr>Wingdings</vt:lpstr>
      <vt:lpstr>Hrany</vt:lpstr>
      <vt:lpstr>Rovnice</vt:lpstr>
      <vt:lpstr>Equation</vt:lpstr>
      <vt:lpstr>Advanced 3D computer graphics for movies and games (NPGR010)       – Light reflection, BRDF</vt:lpstr>
      <vt:lpstr>Recap – Basic radiometric quantities</vt:lpstr>
      <vt:lpstr>Interaction of light with a surface</vt:lpstr>
      <vt:lpstr>Interaction of light with a surface</vt:lpstr>
      <vt:lpstr>Recall the Phong shading model</vt:lpstr>
      <vt:lpstr>I) Adopt radiometric notation</vt:lpstr>
      <vt:lpstr>BRDF corresponding to the original Phong shading model</vt:lpstr>
      <vt:lpstr>BRDF – Formal definition</vt:lpstr>
      <vt:lpstr>BRDF</vt:lpstr>
      <vt:lpstr>BRDF</vt:lpstr>
      <vt:lpstr>Surface roughness and blurred reflections</vt:lpstr>
      <vt:lpstr>Surface appearance and the BRDF</vt:lpstr>
      <vt:lpstr>Surface appearance and the BRDF</vt:lpstr>
      <vt:lpstr>Surface appearance and the BRDF</vt:lpstr>
      <vt:lpstr>Surface appearance and the BRDF</vt:lpstr>
      <vt:lpstr>BRDF properties</vt:lpstr>
      <vt:lpstr>BRDF properties</vt:lpstr>
      <vt:lpstr>BRDF (an)isotropy</vt:lpstr>
      <vt:lpstr>Surfaces with anisotropic BRDF</vt:lpstr>
      <vt:lpstr>Anisotropic BRDF</vt:lpstr>
      <vt:lpstr>Isotropic vs. anisotropic BRDF</vt:lpstr>
      <vt:lpstr>Reflection equation</vt:lpstr>
      <vt:lpstr>Reflection equation</vt:lpstr>
      <vt:lpstr>Reflection equation</vt:lpstr>
      <vt:lpstr>Energy conservation – More rigorous</vt:lpstr>
      <vt:lpstr>Reflectance</vt:lpstr>
      <vt:lpstr>Hemispherical-directional reflectance</vt:lpstr>
      <vt:lpstr>PowerPoint Presentation</vt:lpstr>
      <vt:lpstr>BRDF components</vt:lpstr>
      <vt:lpstr>Ideal diffuse reflection</vt:lpstr>
      <vt:lpstr>Ideal diffuse reflection</vt:lpstr>
      <vt:lpstr>Ideal diffuse reflection</vt:lpstr>
      <vt:lpstr>Ideal diffuse reflection</vt:lpstr>
      <vt:lpstr>Ideal diffuse reflection</vt:lpstr>
      <vt:lpstr>White-out conditions</vt:lpstr>
      <vt:lpstr>White-out conditions</vt:lpstr>
      <vt:lpstr>Ideal mirror reflection</vt:lpstr>
      <vt:lpstr>Ideal mirror reflection</vt:lpstr>
      <vt:lpstr>PowerPoint Presentation</vt:lpstr>
      <vt:lpstr>PowerPoint Presentation</vt:lpstr>
      <vt:lpstr>The law of reflection</vt:lpstr>
      <vt:lpstr>Digression: Dirac delta distribution</vt:lpstr>
      <vt:lpstr>BRDF of the ideal mirror</vt:lpstr>
      <vt:lpstr>BRDF of the ideal mirror</vt:lpstr>
      <vt:lpstr>PowerPoint Presentation</vt:lpstr>
      <vt:lpstr>Ideal refraction</vt:lpstr>
      <vt:lpstr>Ideal refraction</vt:lpstr>
      <vt:lpstr>Ideal refraction</vt:lpstr>
      <vt:lpstr>Ideal refraction</vt:lpstr>
      <vt:lpstr>Snell’s window</vt:lpstr>
      <vt:lpstr>Snell’s window</vt:lpstr>
      <vt:lpstr>Ideal refraction</vt:lpstr>
      <vt:lpstr>BRDF of ideal refraction</vt:lpstr>
      <vt:lpstr>Fresnel equations</vt:lpstr>
      <vt:lpstr>Fresnel equations</vt:lpstr>
      <vt:lpstr>Fresnel equations</vt:lpstr>
      <vt:lpstr>Fresnel equations</vt:lpstr>
      <vt:lpstr>Fresnel equations</vt:lpstr>
      <vt:lpstr>Fresnel equations</vt:lpstr>
      <vt:lpstr>More on Fresnel equations in graphics</vt:lpstr>
      <vt:lpstr>PowerPoint Presentation</vt:lpstr>
      <vt:lpstr>PowerPoint Presentation</vt:lpstr>
      <vt:lpstr>Glossy reflection</vt:lpstr>
      <vt:lpstr>Glossy reflection</vt:lpstr>
      <vt:lpstr>PowerPoint Presentation</vt:lpstr>
      <vt:lpstr>BRDF models</vt:lpstr>
      <vt:lpstr>BRDF modeling</vt:lpstr>
      <vt:lpstr>Empirical BRDF models</vt:lpstr>
      <vt:lpstr>BRDF corresponding to the original Phong shading model</vt:lpstr>
      <vt:lpstr>Physically-plausible Phong BRDF</vt:lpstr>
      <vt:lpstr>Physically-plausible BRDF models</vt:lpstr>
      <vt:lpstr>PowerPoint Presentation</vt:lpstr>
      <vt:lpstr>Microfacet BRDF</vt:lpstr>
      <vt:lpstr>Microfacet BRDF</vt:lpstr>
      <vt:lpstr>Microfacet BRDF</vt:lpstr>
      <vt:lpstr>Microfacet BRDF</vt:lpstr>
      <vt:lpstr>Approximation of measured data</vt:lpstr>
      <vt:lpstr>BRDF measurements –  Gonio-reflectometer</vt:lpstr>
      <vt:lpstr>BRDF measurements –  Gonio-reflectometer</vt:lpstr>
      <vt:lpstr>Measured Material</vt:lpstr>
      <vt:lpstr>Surface appearance and the BRDF</vt:lpstr>
      <vt:lpstr>Surface appearance and the BRDF</vt:lpstr>
      <vt:lpstr>Surface appearance and the BRDF</vt:lpstr>
      <vt:lpstr>Surface appearance and the BRDF</vt:lpstr>
      <vt:lpstr>BRDF, BTDF, BSDF:  What’s up with all these abbreviations?</vt:lpstr>
      <vt:lpstr>SBRDF, BTF</vt:lpstr>
      <vt:lpstr>BSSRDF</vt:lpstr>
      <vt:lpstr>BSSRDF</vt:lpstr>
      <vt:lpstr>BSSRDF</vt:lpstr>
      <vt:lpstr>References</vt:lpstr>
      <vt:lpstr>References – Industry practice</vt:lpstr>
    </vt:vector>
  </TitlesOfParts>
  <Company>CTU Prague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reflection, BRDF - Advanced 3D graphics (NPGR010)</dc:title>
  <dc:creator>Jaroslav Křivánek</dc:creator>
  <cp:lastModifiedBy>Jiri Vorba</cp:lastModifiedBy>
  <cp:revision>3798</cp:revision>
  <dcterms:created xsi:type="dcterms:W3CDTF">2006-11-17T09:10:54Z</dcterms:created>
  <dcterms:modified xsi:type="dcterms:W3CDTF">2020-10-13T19:26:05Z</dcterms:modified>
</cp:coreProperties>
</file>